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94" r:id="rId3"/>
    <p:sldId id="295" r:id="rId4"/>
    <p:sldId id="286" r:id="rId5"/>
    <p:sldId id="288" r:id="rId6"/>
    <p:sldId id="287" r:id="rId7"/>
    <p:sldId id="289" r:id="rId8"/>
    <p:sldId id="302" r:id="rId9"/>
    <p:sldId id="293" r:id="rId10"/>
    <p:sldId id="278" r:id="rId11"/>
    <p:sldId id="282" r:id="rId12"/>
    <p:sldId id="283" r:id="rId13"/>
    <p:sldId id="281" r:id="rId14"/>
    <p:sldId id="296" r:id="rId15"/>
    <p:sldId id="297" r:id="rId16"/>
    <p:sldId id="285" r:id="rId17"/>
    <p:sldId id="280" r:id="rId18"/>
    <p:sldId id="298" r:id="rId19"/>
    <p:sldId id="279" r:id="rId20"/>
    <p:sldId id="303" r:id="rId21"/>
    <p:sldId id="304" r:id="rId22"/>
  </p:sldIdLst>
  <p:sldSz cx="12192000" cy="6858000"/>
  <p:notesSz cx="6858000" cy="9947275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7FD"/>
    <a:srgbClr val="1FE4F9"/>
    <a:srgbClr val="0496A8"/>
    <a:srgbClr val="9BD744"/>
    <a:srgbClr val="00304B"/>
    <a:srgbClr val="05B5C7"/>
    <a:srgbClr val="06D2E8"/>
    <a:srgbClr val="049AAB"/>
    <a:srgbClr val="9BD745"/>
    <a:srgbClr val="059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20" y="126"/>
      </p:cViewPr>
      <p:guideLst>
        <p:guide orient="horz" pos="383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7E1842-8488-4396-B760-347275221BB0}" type="doc">
      <dgm:prSet loTypeId="urn:microsoft.com/office/officeart/2005/8/layout/pyramid1" loCatId="pyramid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D15D627F-4D42-4738-A3CF-259B0B0F0B10}">
      <dgm:prSet phldrT="[Текст]"/>
      <dgm:spPr/>
      <dgm:t>
        <a:bodyPr/>
        <a:lstStyle/>
        <a:p>
          <a:r>
            <a:rPr lang="ru-RU" dirty="0" smtClean="0">
              <a:solidFill>
                <a:srgbClr val="76B54B"/>
              </a:solidFill>
            </a:rPr>
            <a:t>.</a:t>
          </a:r>
          <a:endParaRPr lang="ru-RU" dirty="0">
            <a:solidFill>
              <a:srgbClr val="76B54B"/>
            </a:solidFill>
          </a:endParaRPr>
        </a:p>
      </dgm:t>
    </dgm:pt>
    <dgm:pt modelId="{E4D73827-64BD-48F7-B962-8779AA8D4176}" type="parTrans" cxnId="{F55468EA-E2CF-49E5-8AE2-C9E3249F173A}">
      <dgm:prSet/>
      <dgm:spPr/>
      <dgm:t>
        <a:bodyPr/>
        <a:lstStyle/>
        <a:p>
          <a:endParaRPr lang="ru-RU"/>
        </a:p>
      </dgm:t>
    </dgm:pt>
    <dgm:pt modelId="{89F18149-4CB0-4599-AD2B-D2BAF8DE27AB}" type="sibTrans" cxnId="{F55468EA-E2CF-49E5-8AE2-C9E3249F173A}">
      <dgm:prSet/>
      <dgm:spPr/>
      <dgm:t>
        <a:bodyPr/>
        <a:lstStyle/>
        <a:p>
          <a:endParaRPr lang="ru-RU"/>
        </a:p>
      </dgm:t>
    </dgm:pt>
    <dgm:pt modelId="{88A46C39-AE36-4C93-8FE1-FEC2095B4E20}">
      <dgm:prSet phldrT="[Текст]"/>
      <dgm:spPr/>
      <dgm:t>
        <a:bodyPr/>
        <a:lstStyle/>
        <a:p>
          <a:endParaRPr lang="ru-RU" dirty="0"/>
        </a:p>
      </dgm:t>
    </dgm:pt>
    <dgm:pt modelId="{2895DDEA-B04C-429C-B6B7-EFFF41E12737}" type="parTrans" cxnId="{86FEE282-8A83-4393-B6E9-6A59DEB0547A}">
      <dgm:prSet/>
      <dgm:spPr/>
      <dgm:t>
        <a:bodyPr/>
        <a:lstStyle/>
        <a:p>
          <a:endParaRPr lang="ru-RU"/>
        </a:p>
      </dgm:t>
    </dgm:pt>
    <dgm:pt modelId="{2012F504-4642-4977-A587-7B2D2D9245B1}" type="sibTrans" cxnId="{86FEE282-8A83-4393-B6E9-6A59DEB0547A}">
      <dgm:prSet/>
      <dgm:spPr/>
      <dgm:t>
        <a:bodyPr/>
        <a:lstStyle/>
        <a:p>
          <a:endParaRPr lang="ru-RU"/>
        </a:p>
      </dgm:t>
    </dgm:pt>
    <dgm:pt modelId="{4BA0528C-DEA9-4882-9942-E8A3C9682EE3}">
      <dgm:prSet/>
      <dgm:spPr/>
      <dgm:t>
        <a:bodyPr/>
        <a:lstStyle/>
        <a:p>
          <a:endParaRPr lang="ru-RU"/>
        </a:p>
      </dgm:t>
    </dgm:pt>
    <dgm:pt modelId="{AC31FB9B-0F87-4907-B843-97B47A7F45AA}" type="parTrans" cxnId="{78386FAD-E89A-415E-A3D7-154FA8039540}">
      <dgm:prSet/>
      <dgm:spPr/>
      <dgm:t>
        <a:bodyPr/>
        <a:lstStyle/>
        <a:p>
          <a:endParaRPr lang="ru-RU"/>
        </a:p>
      </dgm:t>
    </dgm:pt>
    <dgm:pt modelId="{22EDD3DA-BC55-4212-B02D-01DC6FE6CC21}" type="sibTrans" cxnId="{78386FAD-E89A-415E-A3D7-154FA8039540}">
      <dgm:prSet/>
      <dgm:spPr/>
      <dgm:t>
        <a:bodyPr/>
        <a:lstStyle/>
        <a:p>
          <a:endParaRPr lang="ru-RU"/>
        </a:p>
      </dgm:t>
    </dgm:pt>
    <dgm:pt modelId="{CC1898F1-E3AA-4B57-B572-84F8112262AA}">
      <dgm:prSet/>
      <dgm:spPr/>
      <dgm:t>
        <a:bodyPr/>
        <a:lstStyle/>
        <a:p>
          <a:endParaRPr lang="ru-RU" dirty="0"/>
        </a:p>
      </dgm:t>
    </dgm:pt>
    <dgm:pt modelId="{1B2E165B-491F-4CFF-B018-08CE5F0125B9}" type="parTrans" cxnId="{884509BA-2F53-4E9E-A449-F2A3815773DD}">
      <dgm:prSet/>
      <dgm:spPr/>
      <dgm:t>
        <a:bodyPr/>
        <a:lstStyle/>
        <a:p>
          <a:endParaRPr lang="ru-RU"/>
        </a:p>
      </dgm:t>
    </dgm:pt>
    <dgm:pt modelId="{331F0843-C256-4579-8F59-2E8F16507811}" type="sibTrans" cxnId="{884509BA-2F53-4E9E-A449-F2A3815773DD}">
      <dgm:prSet/>
      <dgm:spPr/>
      <dgm:t>
        <a:bodyPr/>
        <a:lstStyle/>
        <a:p>
          <a:endParaRPr lang="ru-RU"/>
        </a:p>
      </dgm:t>
    </dgm:pt>
    <dgm:pt modelId="{31F83D4C-7F68-4730-B5F4-B4CFBF5B6625}">
      <dgm:prSet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E620FE12-5AF1-4FB5-B777-25856E60BD9D}" type="parTrans" cxnId="{74987BE8-84D0-44EA-9F74-D9A2130FA915}">
      <dgm:prSet/>
      <dgm:spPr/>
      <dgm:t>
        <a:bodyPr/>
        <a:lstStyle/>
        <a:p>
          <a:endParaRPr lang="ru-RU"/>
        </a:p>
      </dgm:t>
    </dgm:pt>
    <dgm:pt modelId="{5CB12E5B-7FF2-4FCC-B8D4-0EAE56135C87}" type="sibTrans" cxnId="{74987BE8-84D0-44EA-9F74-D9A2130FA915}">
      <dgm:prSet/>
      <dgm:spPr/>
      <dgm:t>
        <a:bodyPr/>
        <a:lstStyle/>
        <a:p>
          <a:endParaRPr lang="ru-RU"/>
        </a:p>
      </dgm:t>
    </dgm:pt>
    <dgm:pt modelId="{B3D5327E-5F81-4955-82D7-24043C5F3F86}">
      <dgm:prSet custT="1"/>
      <dgm:spPr/>
      <dgm:t>
        <a:bodyPr/>
        <a:lstStyle/>
        <a:p>
          <a:endParaRPr lang="ru-RU" sz="3200" dirty="0"/>
        </a:p>
      </dgm:t>
    </dgm:pt>
    <dgm:pt modelId="{BF511CA3-8F0A-493A-BB61-34C4EACE33CC}" type="parTrans" cxnId="{A01FA7B1-8059-4CDE-913A-050B2F1B74BD}">
      <dgm:prSet/>
      <dgm:spPr/>
      <dgm:t>
        <a:bodyPr/>
        <a:lstStyle/>
        <a:p>
          <a:endParaRPr lang="ru-RU"/>
        </a:p>
      </dgm:t>
    </dgm:pt>
    <dgm:pt modelId="{00781B2F-692C-4E91-A6CD-2F19396E176B}" type="sibTrans" cxnId="{A01FA7B1-8059-4CDE-913A-050B2F1B74BD}">
      <dgm:prSet/>
      <dgm:spPr/>
      <dgm:t>
        <a:bodyPr/>
        <a:lstStyle/>
        <a:p>
          <a:endParaRPr lang="ru-RU"/>
        </a:p>
      </dgm:t>
    </dgm:pt>
    <dgm:pt modelId="{64FF31A7-D0EB-4F94-B3C5-B5C2C244A515}">
      <dgm:prSet custT="1"/>
      <dgm:spPr/>
      <dgm:t>
        <a:bodyPr/>
        <a:lstStyle/>
        <a:p>
          <a:endParaRPr lang="ru-RU" sz="2800" dirty="0"/>
        </a:p>
      </dgm:t>
    </dgm:pt>
    <dgm:pt modelId="{36D78F4F-60E0-4944-ABF0-5AE1F293380D}" type="parTrans" cxnId="{F75A606A-AE32-433B-A65F-00E72C8CCEB6}">
      <dgm:prSet/>
      <dgm:spPr/>
      <dgm:t>
        <a:bodyPr/>
        <a:lstStyle/>
        <a:p>
          <a:endParaRPr lang="ru-RU"/>
        </a:p>
      </dgm:t>
    </dgm:pt>
    <dgm:pt modelId="{0E1D0245-D939-49E3-B8CD-88CC7F04AF2F}" type="sibTrans" cxnId="{F75A606A-AE32-433B-A65F-00E72C8CCEB6}">
      <dgm:prSet/>
      <dgm:spPr/>
      <dgm:t>
        <a:bodyPr/>
        <a:lstStyle/>
        <a:p>
          <a:endParaRPr lang="ru-RU"/>
        </a:p>
      </dgm:t>
    </dgm:pt>
    <dgm:pt modelId="{54E85C09-E99A-4F4D-9F63-DC385E767574}">
      <dgm:prSet phldrT="[Текст]"/>
      <dgm:spPr/>
      <dgm:t>
        <a:bodyPr/>
        <a:lstStyle/>
        <a:p>
          <a:r>
            <a:rPr lang="ru-RU" dirty="0" smtClean="0">
              <a:solidFill>
                <a:srgbClr val="89CC40"/>
              </a:solidFill>
            </a:rPr>
            <a:t>.</a:t>
          </a:r>
          <a:endParaRPr lang="ru-RU" dirty="0">
            <a:solidFill>
              <a:srgbClr val="89CC40"/>
            </a:solidFill>
          </a:endParaRPr>
        </a:p>
      </dgm:t>
    </dgm:pt>
    <dgm:pt modelId="{E4F5D690-7C8E-4A4B-8D9D-9194EC79FA73}" type="sibTrans" cxnId="{F4186407-53F3-4EAF-B4EF-EA4DF8F84CA2}">
      <dgm:prSet/>
      <dgm:spPr/>
      <dgm:t>
        <a:bodyPr/>
        <a:lstStyle/>
        <a:p>
          <a:endParaRPr lang="ru-RU"/>
        </a:p>
      </dgm:t>
    </dgm:pt>
    <dgm:pt modelId="{662B9E7E-85F0-42B6-B5ED-78268B336F73}" type="parTrans" cxnId="{F4186407-53F3-4EAF-B4EF-EA4DF8F84CA2}">
      <dgm:prSet/>
      <dgm:spPr/>
      <dgm:t>
        <a:bodyPr/>
        <a:lstStyle/>
        <a:p>
          <a:endParaRPr lang="ru-RU"/>
        </a:p>
      </dgm:t>
    </dgm:pt>
    <dgm:pt modelId="{581FDC0A-CA0F-4405-80FC-9F63C0076E4B}" type="pres">
      <dgm:prSet presAssocID="{007E1842-8488-4396-B760-347275221B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956703-AED1-4ED5-AE2F-952927289F8C}" type="pres">
      <dgm:prSet presAssocID="{D15D627F-4D42-4738-A3CF-259B0B0F0B10}" presName="Name8" presStyleCnt="0"/>
      <dgm:spPr/>
    </dgm:pt>
    <dgm:pt modelId="{18ED4A01-588C-48BC-84B2-EB8DBE2F97E2}" type="pres">
      <dgm:prSet presAssocID="{D15D627F-4D42-4738-A3CF-259B0B0F0B10}" presName="level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24498-7C1B-4CF0-B10E-AEECD51222C7}" type="pres">
      <dgm:prSet presAssocID="{D15D627F-4D42-4738-A3CF-259B0B0F0B1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99AF3-B23D-4131-BCA1-7AEED4081BA1}" type="pres">
      <dgm:prSet presAssocID="{54E85C09-E99A-4F4D-9F63-DC385E767574}" presName="Name8" presStyleCnt="0"/>
      <dgm:spPr/>
    </dgm:pt>
    <dgm:pt modelId="{E38F3544-B932-44C8-85A4-43924273EB0D}" type="pres">
      <dgm:prSet presAssocID="{54E85C09-E99A-4F4D-9F63-DC385E767574}" presName="level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71BE0-850E-45B4-86B6-E8B537767F74}" type="pres">
      <dgm:prSet presAssocID="{54E85C09-E99A-4F4D-9F63-DC385E76757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39A41-5E54-4679-AF5F-E869C308DCA0}" type="pres">
      <dgm:prSet presAssocID="{4BA0528C-DEA9-4882-9942-E8A3C9682EE3}" presName="Name8" presStyleCnt="0"/>
      <dgm:spPr/>
    </dgm:pt>
    <dgm:pt modelId="{1FE399B8-5BAC-440C-913F-41C7A340CA3F}" type="pres">
      <dgm:prSet presAssocID="{4BA0528C-DEA9-4882-9942-E8A3C9682EE3}" presName="level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4938D9-0FBD-45DF-94FC-63F82FDC3D35}" type="pres">
      <dgm:prSet presAssocID="{4BA0528C-DEA9-4882-9942-E8A3C9682EE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754255-BBB3-401A-95EB-30D03F11E333}" type="pres">
      <dgm:prSet presAssocID="{31F83D4C-7F68-4730-B5F4-B4CFBF5B6625}" presName="Name8" presStyleCnt="0"/>
      <dgm:spPr/>
    </dgm:pt>
    <dgm:pt modelId="{6421A9D0-77C3-42CE-8309-CE47EDB0541D}" type="pres">
      <dgm:prSet presAssocID="{31F83D4C-7F68-4730-B5F4-B4CFBF5B6625}" presName="level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4E04A-3EF6-42E3-988D-D3881526EB19}" type="pres">
      <dgm:prSet presAssocID="{31F83D4C-7F68-4730-B5F4-B4CFBF5B66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5C382-8136-4DFD-BD28-74C8DCF2CB32}" type="pres">
      <dgm:prSet presAssocID="{64FF31A7-D0EB-4F94-B3C5-B5C2C244A515}" presName="Name8" presStyleCnt="0"/>
      <dgm:spPr/>
    </dgm:pt>
    <dgm:pt modelId="{6EB227C0-4747-4AE5-88C3-4E802BCFFBC5}" type="pres">
      <dgm:prSet presAssocID="{64FF31A7-D0EB-4F94-B3C5-B5C2C244A515}" presName="level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07725-C86A-4FA0-B003-071D82D8556C}" type="pres">
      <dgm:prSet presAssocID="{64FF31A7-D0EB-4F94-B3C5-B5C2C244A51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F007C2-7C68-4734-959A-30465964CE66}" type="pres">
      <dgm:prSet presAssocID="{B3D5327E-5F81-4955-82D7-24043C5F3F86}" presName="Name8" presStyleCnt="0"/>
      <dgm:spPr/>
    </dgm:pt>
    <dgm:pt modelId="{BF26DB28-0C01-48DE-8AAF-2404BBC4C657}" type="pres">
      <dgm:prSet presAssocID="{B3D5327E-5F81-4955-82D7-24043C5F3F86}" presName="level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529F-2B4B-43EE-8990-8010B10133F3}" type="pres">
      <dgm:prSet presAssocID="{B3D5327E-5F81-4955-82D7-24043C5F3F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8452B-900D-4E44-BAFD-1FC24B6532A4}" type="pres">
      <dgm:prSet presAssocID="{CC1898F1-E3AA-4B57-B572-84F8112262AA}" presName="Name8" presStyleCnt="0"/>
      <dgm:spPr/>
    </dgm:pt>
    <dgm:pt modelId="{34BFD808-5A35-44EF-9DF3-9BDFF2468905}" type="pres">
      <dgm:prSet presAssocID="{CC1898F1-E3AA-4B57-B572-84F8112262AA}" presName="level" presStyleLbl="node1" presStyleIdx="6" presStyleCnt="8" custScaleX="998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FDC11-76DC-4C2D-AE90-6186493ED352}" type="pres">
      <dgm:prSet presAssocID="{CC1898F1-E3AA-4B57-B572-84F8112262A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076BD-F1D2-40B9-A3F0-7C84BCA43832}" type="pres">
      <dgm:prSet presAssocID="{88A46C39-AE36-4C93-8FE1-FEC2095B4E20}" presName="Name8" presStyleCnt="0"/>
      <dgm:spPr/>
    </dgm:pt>
    <dgm:pt modelId="{39A43C1C-6A8E-4232-BC34-680D7C080FAD}" type="pres">
      <dgm:prSet presAssocID="{88A46C39-AE36-4C93-8FE1-FEC2095B4E20}" presName="level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E55613-AD8A-4276-BA14-7435CD5C93B9}" type="pres">
      <dgm:prSet presAssocID="{88A46C39-AE36-4C93-8FE1-FEC2095B4E2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1F8F9B-E2B1-4F6B-935F-227141F2EED7}" type="presOf" srcId="{54E85C09-E99A-4F4D-9F63-DC385E767574}" destId="{1C771BE0-850E-45B4-86B6-E8B537767F74}" srcOrd="1" destOrd="0" presId="urn:microsoft.com/office/officeart/2005/8/layout/pyramid1"/>
    <dgm:cxn modelId="{A20F00B0-1FF8-40B8-9511-D7538762D12A}" type="presOf" srcId="{B3D5327E-5F81-4955-82D7-24043C5F3F86}" destId="{BF26DB28-0C01-48DE-8AAF-2404BBC4C657}" srcOrd="0" destOrd="0" presId="urn:microsoft.com/office/officeart/2005/8/layout/pyramid1"/>
    <dgm:cxn modelId="{E7183A20-5494-4B43-BA2A-13CB4D4ABB73}" type="presOf" srcId="{54E85C09-E99A-4F4D-9F63-DC385E767574}" destId="{E38F3544-B932-44C8-85A4-43924273EB0D}" srcOrd="0" destOrd="0" presId="urn:microsoft.com/office/officeart/2005/8/layout/pyramid1"/>
    <dgm:cxn modelId="{99512A4C-5503-420C-8E9D-056B6FC57A3E}" type="presOf" srcId="{B3D5327E-5F81-4955-82D7-24043C5F3F86}" destId="{E2EF529F-2B4B-43EE-8990-8010B10133F3}" srcOrd="1" destOrd="0" presId="urn:microsoft.com/office/officeart/2005/8/layout/pyramid1"/>
    <dgm:cxn modelId="{99426745-68F3-4642-838A-7FEDEB1F5F0E}" type="presOf" srcId="{31F83D4C-7F68-4730-B5F4-B4CFBF5B6625}" destId="{6421A9D0-77C3-42CE-8309-CE47EDB0541D}" srcOrd="0" destOrd="0" presId="urn:microsoft.com/office/officeart/2005/8/layout/pyramid1"/>
    <dgm:cxn modelId="{FA86CD8F-055B-4D93-8D64-5F2F8B7C3693}" type="presOf" srcId="{007E1842-8488-4396-B760-347275221BB0}" destId="{581FDC0A-CA0F-4405-80FC-9F63C0076E4B}" srcOrd="0" destOrd="0" presId="urn:microsoft.com/office/officeart/2005/8/layout/pyramid1"/>
    <dgm:cxn modelId="{07AE2665-F5AB-487C-8F35-F5AE83B18C10}" type="presOf" srcId="{88A46C39-AE36-4C93-8FE1-FEC2095B4E20}" destId="{36E55613-AD8A-4276-BA14-7435CD5C93B9}" srcOrd="1" destOrd="0" presId="urn:microsoft.com/office/officeart/2005/8/layout/pyramid1"/>
    <dgm:cxn modelId="{F55468EA-E2CF-49E5-8AE2-C9E3249F173A}" srcId="{007E1842-8488-4396-B760-347275221BB0}" destId="{D15D627F-4D42-4738-A3CF-259B0B0F0B10}" srcOrd="0" destOrd="0" parTransId="{E4D73827-64BD-48F7-B962-8779AA8D4176}" sibTransId="{89F18149-4CB0-4599-AD2B-D2BAF8DE27AB}"/>
    <dgm:cxn modelId="{32F8872F-6240-46F4-8FC3-F41ABED1852D}" type="presOf" srcId="{64FF31A7-D0EB-4F94-B3C5-B5C2C244A515}" destId="{6EB227C0-4747-4AE5-88C3-4E802BCFFBC5}" srcOrd="0" destOrd="0" presId="urn:microsoft.com/office/officeart/2005/8/layout/pyramid1"/>
    <dgm:cxn modelId="{78386FAD-E89A-415E-A3D7-154FA8039540}" srcId="{007E1842-8488-4396-B760-347275221BB0}" destId="{4BA0528C-DEA9-4882-9942-E8A3C9682EE3}" srcOrd="2" destOrd="0" parTransId="{AC31FB9B-0F87-4907-B843-97B47A7F45AA}" sibTransId="{22EDD3DA-BC55-4212-B02D-01DC6FE6CC21}"/>
    <dgm:cxn modelId="{F6811F0F-0DDA-456D-BF4B-251CE91A2230}" type="presOf" srcId="{D15D627F-4D42-4738-A3CF-259B0B0F0B10}" destId="{18ED4A01-588C-48BC-84B2-EB8DBE2F97E2}" srcOrd="0" destOrd="0" presId="urn:microsoft.com/office/officeart/2005/8/layout/pyramid1"/>
    <dgm:cxn modelId="{8B32FD42-4649-4DFB-83C3-A124C44AFC17}" type="presOf" srcId="{64FF31A7-D0EB-4F94-B3C5-B5C2C244A515}" destId="{15807725-C86A-4FA0-B003-071D82D8556C}" srcOrd="1" destOrd="0" presId="urn:microsoft.com/office/officeart/2005/8/layout/pyramid1"/>
    <dgm:cxn modelId="{74987BE8-84D0-44EA-9F74-D9A2130FA915}" srcId="{007E1842-8488-4396-B760-347275221BB0}" destId="{31F83D4C-7F68-4730-B5F4-B4CFBF5B6625}" srcOrd="3" destOrd="0" parTransId="{E620FE12-5AF1-4FB5-B777-25856E60BD9D}" sibTransId="{5CB12E5B-7FF2-4FCC-B8D4-0EAE56135C87}"/>
    <dgm:cxn modelId="{F4186407-53F3-4EAF-B4EF-EA4DF8F84CA2}" srcId="{007E1842-8488-4396-B760-347275221BB0}" destId="{54E85C09-E99A-4F4D-9F63-DC385E767574}" srcOrd="1" destOrd="0" parTransId="{662B9E7E-85F0-42B6-B5ED-78268B336F73}" sibTransId="{E4F5D690-7C8E-4A4B-8D9D-9194EC79FA73}"/>
    <dgm:cxn modelId="{7F869815-FBBA-4632-BA7C-89EFE2706489}" type="presOf" srcId="{CC1898F1-E3AA-4B57-B572-84F8112262AA}" destId="{1C6FDC11-76DC-4C2D-AE90-6186493ED352}" srcOrd="1" destOrd="0" presId="urn:microsoft.com/office/officeart/2005/8/layout/pyramid1"/>
    <dgm:cxn modelId="{A01FA7B1-8059-4CDE-913A-050B2F1B74BD}" srcId="{007E1842-8488-4396-B760-347275221BB0}" destId="{B3D5327E-5F81-4955-82D7-24043C5F3F86}" srcOrd="5" destOrd="0" parTransId="{BF511CA3-8F0A-493A-BB61-34C4EACE33CC}" sibTransId="{00781B2F-692C-4E91-A6CD-2F19396E176B}"/>
    <dgm:cxn modelId="{884509BA-2F53-4E9E-A449-F2A3815773DD}" srcId="{007E1842-8488-4396-B760-347275221BB0}" destId="{CC1898F1-E3AA-4B57-B572-84F8112262AA}" srcOrd="6" destOrd="0" parTransId="{1B2E165B-491F-4CFF-B018-08CE5F0125B9}" sibTransId="{331F0843-C256-4579-8F59-2E8F16507811}"/>
    <dgm:cxn modelId="{B1DEB9AA-A9BD-4A57-A612-BED99BE5DF12}" type="presOf" srcId="{4BA0528C-DEA9-4882-9942-E8A3C9682EE3}" destId="{1FE399B8-5BAC-440C-913F-41C7A340CA3F}" srcOrd="0" destOrd="0" presId="urn:microsoft.com/office/officeart/2005/8/layout/pyramid1"/>
    <dgm:cxn modelId="{4031AEB8-02B9-4EE0-9C15-F29D5FFBFA70}" type="presOf" srcId="{D15D627F-4D42-4738-A3CF-259B0B0F0B10}" destId="{83024498-7C1B-4CF0-B10E-AEECD51222C7}" srcOrd="1" destOrd="0" presId="urn:microsoft.com/office/officeart/2005/8/layout/pyramid1"/>
    <dgm:cxn modelId="{4B318384-ABEE-4B25-B890-D44CA8D81ADE}" type="presOf" srcId="{31F83D4C-7F68-4730-B5F4-B4CFBF5B6625}" destId="{F6E4E04A-3EF6-42E3-988D-D3881526EB19}" srcOrd="1" destOrd="0" presId="urn:microsoft.com/office/officeart/2005/8/layout/pyramid1"/>
    <dgm:cxn modelId="{32247D56-5F82-41A1-A314-93083F115910}" type="presOf" srcId="{CC1898F1-E3AA-4B57-B572-84F8112262AA}" destId="{34BFD808-5A35-44EF-9DF3-9BDFF2468905}" srcOrd="0" destOrd="0" presId="urn:microsoft.com/office/officeart/2005/8/layout/pyramid1"/>
    <dgm:cxn modelId="{F75A606A-AE32-433B-A65F-00E72C8CCEB6}" srcId="{007E1842-8488-4396-B760-347275221BB0}" destId="{64FF31A7-D0EB-4F94-B3C5-B5C2C244A515}" srcOrd="4" destOrd="0" parTransId="{36D78F4F-60E0-4944-ABF0-5AE1F293380D}" sibTransId="{0E1D0245-D939-49E3-B8CD-88CC7F04AF2F}"/>
    <dgm:cxn modelId="{86FEE282-8A83-4393-B6E9-6A59DEB0547A}" srcId="{007E1842-8488-4396-B760-347275221BB0}" destId="{88A46C39-AE36-4C93-8FE1-FEC2095B4E20}" srcOrd="7" destOrd="0" parTransId="{2895DDEA-B04C-429C-B6B7-EFFF41E12737}" sibTransId="{2012F504-4642-4977-A587-7B2D2D9245B1}"/>
    <dgm:cxn modelId="{80E3F51F-C02D-40B4-A015-9ED4E5D4DD85}" type="presOf" srcId="{88A46C39-AE36-4C93-8FE1-FEC2095B4E20}" destId="{39A43C1C-6A8E-4232-BC34-680D7C080FAD}" srcOrd="0" destOrd="0" presId="urn:microsoft.com/office/officeart/2005/8/layout/pyramid1"/>
    <dgm:cxn modelId="{152BF78F-CA3F-4893-8CBD-51D5EAB09DC3}" type="presOf" srcId="{4BA0528C-DEA9-4882-9942-E8A3C9682EE3}" destId="{654938D9-0FBD-45DF-94FC-63F82FDC3D35}" srcOrd="1" destOrd="0" presId="urn:microsoft.com/office/officeart/2005/8/layout/pyramid1"/>
    <dgm:cxn modelId="{A3584F83-C2E4-4E78-A29B-69E1B2972E2C}" type="presParOf" srcId="{581FDC0A-CA0F-4405-80FC-9F63C0076E4B}" destId="{43956703-AED1-4ED5-AE2F-952927289F8C}" srcOrd="0" destOrd="0" presId="urn:microsoft.com/office/officeart/2005/8/layout/pyramid1"/>
    <dgm:cxn modelId="{3D4CF9FA-1ADD-4875-A297-5FA4F6DE8957}" type="presParOf" srcId="{43956703-AED1-4ED5-AE2F-952927289F8C}" destId="{18ED4A01-588C-48BC-84B2-EB8DBE2F97E2}" srcOrd="0" destOrd="0" presId="urn:microsoft.com/office/officeart/2005/8/layout/pyramid1"/>
    <dgm:cxn modelId="{9A7339FD-136C-459C-8DAA-D4E09B265CEF}" type="presParOf" srcId="{43956703-AED1-4ED5-AE2F-952927289F8C}" destId="{83024498-7C1B-4CF0-B10E-AEECD51222C7}" srcOrd="1" destOrd="0" presId="urn:microsoft.com/office/officeart/2005/8/layout/pyramid1"/>
    <dgm:cxn modelId="{369493FA-BB04-4265-B796-536067BDBB79}" type="presParOf" srcId="{581FDC0A-CA0F-4405-80FC-9F63C0076E4B}" destId="{26399AF3-B23D-4131-BCA1-7AEED4081BA1}" srcOrd="1" destOrd="0" presId="urn:microsoft.com/office/officeart/2005/8/layout/pyramid1"/>
    <dgm:cxn modelId="{5E700863-4986-4FC3-8ECE-386608832C43}" type="presParOf" srcId="{26399AF3-B23D-4131-BCA1-7AEED4081BA1}" destId="{E38F3544-B932-44C8-85A4-43924273EB0D}" srcOrd="0" destOrd="0" presId="urn:microsoft.com/office/officeart/2005/8/layout/pyramid1"/>
    <dgm:cxn modelId="{AC512B40-0A22-4AAA-A312-32368EBCFB6D}" type="presParOf" srcId="{26399AF3-B23D-4131-BCA1-7AEED4081BA1}" destId="{1C771BE0-850E-45B4-86B6-E8B537767F74}" srcOrd="1" destOrd="0" presId="urn:microsoft.com/office/officeart/2005/8/layout/pyramid1"/>
    <dgm:cxn modelId="{74CF2E57-4E80-4975-8DCA-D1EC2BCB1E0B}" type="presParOf" srcId="{581FDC0A-CA0F-4405-80FC-9F63C0076E4B}" destId="{CE439A41-5E54-4679-AF5F-E869C308DCA0}" srcOrd="2" destOrd="0" presId="urn:microsoft.com/office/officeart/2005/8/layout/pyramid1"/>
    <dgm:cxn modelId="{6A8F37CB-A32F-4181-A161-B59AEBAFD991}" type="presParOf" srcId="{CE439A41-5E54-4679-AF5F-E869C308DCA0}" destId="{1FE399B8-5BAC-440C-913F-41C7A340CA3F}" srcOrd="0" destOrd="0" presId="urn:microsoft.com/office/officeart/2005/8/layout/pyramid1"/>
    <dgm:cxn modelId="{59B1FB32-D14D-43F5-BF49-F382517EAF13}" type="presParOf" srcId="{CE439A41-5E54-4679-AF5F-E869C308DCA0}" destId="{654938D9-0FBD-45DF-94FC-63F82FDC3D35}" srcOrd="1" destOrd="0" presId="urn:microsoft.com/office/officeart/2005/8/layout/pyramid1"/>
    <dgm:cxn modelId="{AE304DF4-36F8-4340-9566-B4EC1DB31C23}" type="presParOf" srcId="{581FDC0A-CA0F-4405-80FC-9F63C0076E4B}" destId="{F5754255-BBB3-401A-95EB-30D03F11E333}" srcOrd="3" destOrd="0" presId="urn:microsoft.com/office/officeart/2005/8/layout/pyramid1"/>
    <dgm:cxn modelId="{21958E71-21BE-4FB2-99C7-B7A2DA577339}" type="presParOf" srcId="{F5754255-BBB3-401A-95EB-30D03F11E333}" destId="{6421A9D0-77C3-42CE-8309-CE47EDB0541D}" srcOrd="0" destOrd="0" presId="urn:microsoft.com/office/officeart/2005/8/layout/pyramid1"/>
    <dgm:cxn modelId="{BE41AEF9-0B20-472A-AD11-C2C7B256E1E8}" type="presParOf" srcId="{F5754255-BBB3-401A-95EB-30D03F11E333}" destId="{F6E4E04A-3EF6-42E3-988D-D3881526EB19}" srcOrd="1" destOrd="0" presId="urn:microsoft.com/office/officeart/2005/8/layout/pyramid1"/>
    <dgm:cxn modelId="{0B12FC68-F9C3-4D76-A521-8BBDD984D6BC}" type="presParOf" srcId="{581FDC0A-CA0F-4405-80FC-9F63C0076E4B}" destId="{7BD5C382-8136-4DFD-BD28-74C8DCF2CB32}" srcOrd="4" destOrd="0" presId="urn:microsoft.com/office/officeart/2005/8/layout/pyramid1"/>
    <dgm:cxn modelId="{3425EC13-B3BE-43CA-A24B-5D34A8B1F9E3}" type="presParOf" srcId="{7BD5C382-8136-4DFD-BD28-74C8DCF2CB32}" destId="{6EB227C0-4747-4AE5-88C3-4E802BCFFBC5}" srcOrd="0" destOrd="0" presId="urn:microsoft.com/office/officeart/2005/8/layout/pyramid1"/>
    <dgm:cxn modelId="{B78CAD4C-F5CA-4BD7-9B2F-60A208C227B6}" type="presParOf" srcId="{7BD5C382-8136-4DFD-BD28-74C8DCF2CB32}" destId="{15807725-C86A-4FA0-B003-071D82D8556C}" srcOrd="1" destOrd="0" presId="urn:microsoft.com/office/officeart/2005/8/layout/pyramid1"/>
    <dgm:cxn modelId="{CA1F1582-C9C6-4CC7-B7A0-7B73A8B4C580}" type="presParOf" srcId="{581FDC0A-CA0F-4405-80FC-9F63C0076E4B}" destId="{DFF007C2-7C68-4734-959A-30465964CE66}" srcOrd="5" destOrd="0" presId="urn:microsoft.com/office/officeart/2005/8/layout/pyramid1"/>
    <dgm:cxn modelId="{9FBC267F-1682-40DD-A03E-C0C86145B5A4}" type="presParOf" srcId="{DFF007C2-7C68-4734-959A-30465964CE66}" destId="{BF26DB28-0C01-48DE-8AAF-2404BBC4C657}" srcOrd="0" destOrd="0" presId="urn:microsoft.com/office/officeart/2005/8/layout/pyramid1"/>
    <dgm:cxn modelId="{6A80D922-A1F8-48E6-843D-AF197AC6448B}" type="presParOf" srcId="{DFF007C2-7C68-4734-959A-30465964CE66}" destId="{E2EF529F-2B4B-43EE-8990-8010B10133F3}" srcOrd="1" destOrd="0" presId="urn:microsoft.com/office/officeart/2005/8/layout/pyramid1"/>
    <dgm:cxn modelId="{1FF1B81C-4D9F-405C-99B7-1F547B49E2E4}" type="presParOf" srcId="{581FDC0A-CA0F-4405-80FC-9F63C0076E4B}" destId="{BD88452B-900D-4E44-BAFD-1FC24B6532A4}" srcOrd="6" destOrd="0" presId="urn:microsoft.com/office/officeart/2005/8/layout/pyramid1"/>
    <dgm:cxn modelId="{5DBC777C-DAFC-4C37-BCA8-5A8833C8C7C5}" type="presParOf" srcId="{BD88452B-900D-4E44-BAFD-1FC24B6532A4}" destId="{34BFD808-5A35-44EF-9DF3-9BDFF2468905}" srcOrd="0" destOrd="0" presId="urn:microsoft.com/office/officeart/2005/8/layout/pyramid1"/>
    <dgm:cxn modelId="{C7C009AD-AF1C-45C9-ADDC-23B668B95C94}" type="presParOf" srcId="{BD88452B-900D-4E44-BAFD-1FC24B6532A4}" destId="{1C6FDC11-76DC-4C2D-AE90-6186493ED352}" srcOrd="1" destOrd="0" presId="urn:microsoft.com/office/officeart/2005/8/layout/pyramid1"/>
    <dgm:cxn modelId="{3EE0CF6C-A6CC-4B6A-B325-99E4DF09B93A}" type="presParOf" srcId="{581FDC0A-CA0F-4405-80FC-9F63C0076E4B}" destId="{253076BD-F1D2-40B9-A3F0-7C84BCA43832}" srcOrd="7" destOrd="0" presId="urn:microsoft.com/office/officeart/2005/8/layout/pyramid1"/>
    <dgm:cxn modelId="{EB96A4C8-1048-453C-BD12-D0EF7EB65C85}" type="presParOf" srcId="{253076BD-F1D2-40B9-A3F0-7C84BCA43832}" destId="{39A43C1C-6A8E-4232-BC34-680D7C080FAD}" srcOrd="0" destOrd="0" presId="urn:microsoft.com/office/officeart/2005/8/layout/pyramid1"/>
    <dgm:cxn modelId="{78228488-DDA4-4D36-9E1B-9AC1060C850F}" type="presParOf" srcId="{253076BD-F1D2-40B9-A3F0-7C84BCA43832}" destId="{36E55613-AD8A-4276-BA14-7435CD5C93B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D4A01-588C-48BC-84B2-EB8DBE2F97E2}">
      <dsp:nvSpPr>
        <dsp:cNvPr id="0" name=""/>
        <dsp:cNvSpPr/>
      </dsp:nvSpPr>
      <dsp:spPr>
        <a:xfrm>
          <a:off x="4787544" y="0"/>
          <a:ext cx="1367869" cy="715223"/>
        </a:xfrm>
        <a:prstGeom prst="trapezoid">
          <a:avLst>
            <a:gd name="adj" fmla="val 95625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solidFill>
                <a:srgbClr val="76B54B"/>
              </a:solidFill>
            </a:rPr>
            <a:t>.</a:t>
          </a:r>
          <a:endParaRPr lang="ru-RU" sz="4500" kern="1200" dirty="0">
            <a:solidFill>
              <a:srgbClr val="76B54B"/>
            </a:solidFill>
          </a:endParaRPr>
        </a:p>
      </dsp:txBody>
      <dsp:txXfrm>
        <a:off x="4787544" y="0"/>
        <a:ext cx="1367869" cy="715223"/>
      </dsp:txXfrm>
    </dsp:sp>
    <dsp:sp modelId="{E38F3544-B932-44C8-85A4-43924273EB0D}">
      <dsp:nvSpPr>
        <dsp:cNvPr id="0" name=""/>
        <dsp:cNvSpPr/>
      </dsp:nvSpPr>
      <dsp:spPr>
        <a:xfrm>
          <a:off x="4103609" y="715223"/>
          <a:ext cx="2735739" cy="715223"/>
        </a:xfrm>
        <a:prstGeom prst="trapezoid">
          <a:avLst>
            <a:gd name="adj" fmla="val 95625"/>
          </a:avLst>
        </a:prstGeom>
        <a:solidFill>
          <a:schemeClr val="accent6">
            <a:alpha val="90000"/>
            <a:hueOff val="0"/>
            <a:satOff val="0"/>
            <a:lumOff val="0"/>
            <a:alphaOff val="-5714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solidFill>
                <a:srgbClr val="89CC40"/>
              </a:solidFill>
            </a:rPr>
            <a:t>.</a:t>
          </a:r>
          <a:endParaRPr lang="ru-RU" sz="4500" kern="1200" dirty="0">
            <a:solidFill>
              <a:srgbClr val="89CC40"/>
            </a:solidFill>
          </a:endParaRPr>
        </a:p>
      </dsp:txBody>
      <dsp:txXfrm>
        <a:off x="4582364" y="715223"/>
        <a:ext cx="1778230" cy="715223"/>
      </dsp:txXfrm>
    </dsp:sp>
    <dsp:sp modelId="{1FE399B8-5BAC-440C-913F-41C7A340CA3F}">
      <dsp:nvSpPr>
        <dsp:cNvPr id="0" name=""/>
        <dsp:cNvSpPr/>
      </dsp:nvSpPr>
      <dsp:spPr>
        <a:xfrm>
          <a:off x="3419674" y="1430446"/>
          <a:ext cx="4103609" cy="715223"/>
        </a:xfrm>
        <a:prstGeom prst="trapezoid">
          <a:avLst>
            <a:gd name="adj" fmla="val 95625"/>
          </a:avLst>
        </a:prstGeom>
        <a:solidFill>
          <a:schemeClr val="accent6">
            <a:alpha val="90000"/>
            <a:hueOff val="0"/>
            <a:satOff val="0"/>
            <a:lumOff val="0"/>
            <a:alphaOff val="-1142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/>
        </a:p>
      </dsp:txBody>
      <dsp:txXfrm>
        <a:off x="4137806" y="1430446"/>
        <a:ext cx="2667346" cy="715223"/>
      </dsp:txXfrm>
    </dsp:sp>
    <dsp:sp modelId="{6421A9D0-77C3-42CE-8309-CE47EDB0541D}">
      <dsp:nvSpPr>
        <dsp:cNvPr id="0" name=""/>
        <dsp:cNvSpPr/>
      </dsp:nvSpPr>
      <dsp:spPr>
        <a:xfrm>
          <a:off x="2735739" y="2145669"/>
          <a:ext cx="5471479" cy="715223"/>
        </a:xfrm>
        <a:prstGeom prst="trapezoid">
          <a:avLst>
            <a:gd name="adj" fmla="val 95625"/>
          </a:avLst>
        </a:prstGeom>
        <a:solidFill>
          <a:schemeClr val="accent6">
            <a:alpha val="90000"/>
            <a:hueOff val="0"/>
            <a:satOff val="0"/>
            <a:lumOff val="0"/>
            <a:alphaOff val="-1714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 </a:t>
          </a:r>
          <a:endParaRPr lang="ru-RU" sz="4500" kern="1200" dirty="0"/>
        </a:p>
      </dsp:txBody>
      <dsp:txXfrm>
        <a:off x="3693248" y="2145669"/>
        <a:ext cx="3556461" cy="715223"/>
      </dsp:txXfrm>
    </dsp:sp>
    <dsp:sp modelId="{6EB227C0-4747-4AE5-88C3-4E802BCFFBC5}">
      <dsp:nvSpPr>
        <dsp:cNvPr id="0" name=""/>
        <dsp:cNvSpPr/>
      </dsp:nvSpPr>
      <dsp:spPr>
        <a:xfrm>
          <a:off x="2051804" y="2860893"/>
          <a:ext cx="6839349" cy="715223"/>
        </a:xfrm>
        <a:prstGeom prst="trapezoid">
          <a:avLst>
            <a:gd name="adj" fmla="val 95625"/>
          </a:avLst>
        </a:prstGeom>
        <a:solidFill>
          <a:schemeClr val="accent6">
            <a:alpha val="90000"/>
            <a:hueOff val="0"/>
            <a:satOff val="0"/>
            <a:lumOff val="0"/>
            <a:alphaOff val="-2285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3248690" y="2860893"/>
        <a:ext cx="4445577" cy="715223"/>
      </dsp:txXfrm>
    </dsp:sp>
    <dsp:sp modelId="{BF26DB28-0C01-48DE-8AAF-2404BBC4C657}">
      <dsp:nvSpPr>
        <dsp:cNvPr id="0" name=""/>
        <dsp:cNvSpPr/>
      </dsp:nvSpPr>
      <dsp:spPr>
        <a:xfrm>
          <a:off x="1367869" y="3576116"/>
          <a:ext cx="8207219" cy="715223"/>
        </a:xfrm>
        <a:prstGeom prst="trapezoid">
          <a:avLst>
            <a:gd name="adj" fmla="val 95625"/>
          </a:avLst>
        </a:prstGeom>
        <a:solidFill>
          <a:schemeClr val="accent6">
            <a:alpha val="90000"/>
            <a:hueOff val="0"/>
            <a:satOff val="0"/>
            <a:lumOff val="0"/>
            <a:alphaOff val="-28571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>
        <a:off x="2804133" y="3576116"/>
        <a:ext cx="5334692" cy="715223"/>
      </dsp:txXfrm>
    </dsp:sp>
    <dsp:sp modelId="{34BFD808-5A35-44EF-9DF3-9BDFF2468905}">
      <dsp:nvSpPr>
        <dsp:cNvPr id="0" name=""/>
        <dsp:cNvSpPr/>
      </dsp:nvSpPr>
      <dsp:spPr>
        <a:xfrm>
          <a:off x="689727" y="4291339"/>
          <a:ext cx="9563503" cy="715223"/>
        </a:xfrm>
        <a:prstGeom prst="trapezoid">
          <a:avLst>
            <a:gd name="adj" fmla="val 95625"/>
          </a:avLst>
        </a:prstGeom>
        <a:solidFill>
          <a:schemeClr val="accent6">
            <a:alpha val="90000"/>
            <a:hueOff val="0"/>
            <a:satOff val="0"/>
            <a:lumOff val="0"/>
            <a:alphaOff val="-3428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2363340" y="4291339"/>
        <a:ext cx="6216277" cy="715223"/>
      </dsp:txXfrm>
    </dsp:sp>
    <dsp:sp modelId="{39A43C1C-6A8E-4232-BC34-680D7C080FAD}">
      <dsp:nvSpPr>
        <dsp:cNvPr id="0" name=""/>
        <dsp:cNvSpPr/>
      </dsp:nvSpPr>
      <dsp:spPr>
        <a:xfrm>
          <a:off x="0" y="5006562"/>
          <a:ext cx="10942959" cy="715223"/>
        </a:xfrm>
        <a:prstGeom prst="trapezoid">
          <a:avLst>
            <a:gd name="adj" fmla="val 95625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1915017" y="5006562"/>
        <a:ext cx="7112923" cy="715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4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877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97B9F880-EF78-4CE5-8929-A76C5A4A6CB0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1" y="4787126"/>
            <a:ext cx="5486400" cy="3916740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4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CECC0F3B-3555-49D8-9B6D-84C44B282B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86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C0F3B-3555-49D8-9B6D-84C44B282B9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902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59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516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C0F3B-3555-49D8-9B6D-84C44B282B9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781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C0F3B-3555-49D8-9B6D-84C44B282B9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130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3C7E-A2D0-4153-849E-662BC8D66CC6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513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233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C0F3B-3555-49D8-9B6D-84C44B282B93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302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C0F3B-3555-49D8-9B6D-84C44B282B93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98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В </a:t>
            </a:r>
            <a:r>
              <a:rPr lang="ru-RU" dirty="0"/>
              <a:t>состав Тюменской городской организации </a:t>
            </a:r>
            <a:r>
              <a:rPr lang="ru-RU" dirty="0" smtClean="0"/>
              <a:t>Профессионального союза </a:t>
            </a:r>
            <a:r>
              <a:rPr lang="ru-RU" dirty="0"/>
              <a:t>работников народного образования и науки РФ входит 113 </a:t>
            </a:r>
            <a:r>
              <a:rPr lang="ru-RU" dirty="0" smtClean="0"/>
              <a:t>ППО, </a:t>
            </a:r>
            <a:r>
              <a:rPr lang="ru-RU" dirty="0"/>
              <a:t>во всех </a:t>
            </a:r>
            <a:r>
              <a:rPr lang="ru-RU" dirty="0" smtClean="0"/>
              <a:t>школах и детских садах есть профсоюзные организации.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Численность работающих в муниципальных образовательных организациях города Тюмени на 1.01.2021 – 13042 чел., из них 9628 являются членами Профессионального союза., что составляет 73,8 % (в 2019 году – 70,3 %), юг Тюменской области – 68,6%, в целом по области – 67,9 %</a:t>
            </a:r>
          </a:p>
          <a:p>
            <a:r>
              <a:rPr lang="ru-RU" altLang="zh-CN" dirty="0"/>
              <a:t> </a:t>
            </a:r>
            <a:r>
              <a:rPr lang="ru-RU" altLang="zh-CN" dirty="0" smtClean="0"/>
              <a:t>        В 2020 году количество работающих членов </a:t>
            </a:r>
            <a:r>
              <a:rPr lang="ru-RU" dirty="0"/>
              <a:t>профсоюза возросло на 402 </a:t>
            </a:r>
            <a:r>
              <a:rPr lang="ru-RU" dirty="0" smtClean="0"/>
              <a:t>человека.</a:t>
            </a:r>
          </a:p>
          <a:p>
            <a:endParaRPr lang="ru-RU" altLang="zh-CN" dirty="0"/>
          </a:p>
          <a:p>
            <a:r>
              <a:rPr lang="ru-RU" altLang="zh-CN" dirty="0" smtClean="0"/>
              <a:t>        Спасибо всем за работу, всем, что работает вместе с нами.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66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r>
              <a:rPr lang="ru-RU" sz="1100" dirty="0" err="1"/>
              <a:t>Профчленство</a:t>
            </a:r>
            <a:r>
              <a:rPr lang="ru-RU" sz="1100" dirty="0"/>
              <a:t> по детским садам составляет 80,6 %</a:t>
            </a:r>
          </a:p>
          <a:p>
            <a:pPr algn="just"/>
            <a:r>
              <a:rPr lang="ru-RU" sz="1100" dirty="0"/>
              <a:t>30 детских садов имеют охват профсоюзным членством от 80 до 100%</a:t>
            </a:r>
          </a:p>
          <a:p>
            <a:pPr algn="just"/>
            <a:r>
              <a:rPr lang="ru-RU" sz="1100" dirty="0"/>
              <a:t>Задача: организационно-финансовое укрепление и достижение показателя 80,6% остальными ППО детских садов.</a:t>
            </a:r>
          </a:p>
          <a:p>
            <a:pPr algn="just"/>
            <a:r>
              <a:rPr lang="ru-RU" sz="1100" dirty="0"/>
              <a:t>       </a:t>
            </a:r>
            <a:r>
              <a:rPr lang="ru-RU" sz="1100" dirty="0" err="1"/>
              <a:t>Ппрофчленство</a:t>
            </a:r>
            <a:r>
              <a:rPr lang="ru-RU" sz="1100" dirty="0"/>
              <a:t> по школам составляет 66,1 %, поэтому задача – достижение среднегородского показателя – 73,8%</a:t>
            </a:r>
          </a:p>
          <a:p>
            <a:pPr algn="just"/>
            <a:r>
              <a:rPr lang="ru-RU" sz="1100" dirty="0"/>
              <a:t>       Конечно, задачи мы ставим,  но у каждого работника своё отношение к Профсоюзу. Для некоторых Профсоюз как врач, к которому они обращаются только когда им плохо, для других – лучший друг и помощник, с которым можно разделить радости и переживания. Поэтому здесь важна лидерская роль председателя ППО. В этом мы убедились ещё раз в ходе последнего испытания на конкурсе «Педагог года 2021». Один из вопросов прозвучал от профсоюзного лидера. Любовь Александровна попросила участников предложить методы и приемы, мотивирующие к результативному взаимодействию профсоюза и педагогов.</a:t>
            </a:r>
          </a:p>
          <a:p>
            <a:pPr algn="just"/>
            <a:r>
              <a:rPr lang="ru-RU" sz="1100" dirty="0"/>
              <a:t>Отвечая на вопрос, учителя рассуждали о деятельности профсоюзной организации в своем учреждении, основываясь на собственных ощущениях.</a:t>
            </a:r>
          </a:p>
          <a:p>
            <a:pPr algn="just"/>
            <a:r>
              <a:rPr lang="ru-RU" sz="1100" dirty="0"/>
              <a:t>Одной из слабых сторон </a:t>
            </a:r>
            <a:r>
              <a:rPr lang="ru-RU" sz="1100" dirty="0" err="1"/>
              <a:t>первичек</a:t>
            </a:r>
            <a:r>
              <a:rPr lang="ru-RU" sz="1100" dirty="0"/>
              <a:t> названа проблема недостаточного информирования, зачастую отсутствие своевременной информации, направленной на человека. </a:t>
            </a:r>
          </a:p>
          <a:p>
            <a:pPr algn="just"/>
            <a:r>
              <a:rPr lang="ru-RU" sz="1100" dirty="0"/>
              <a:t>Также педагоги бы хотели ощущать </a:t>
            </a:r>
            <a:r>
              <a:rPr lang="ru-RU" sz="1100" dirty="0" err="1"/>
              <a:t>бОльшую</a:t>
            </a:r>
            <a:r>
              <a:rPr lang="ru-RU" sz="1100" dirty="0"/>
              <a:t> поддержку со стороны профсоюзной организации школы. Было предложено проводить больше неординарных мероприятий, организовывать различные тематические клубы и встречи с коллегами.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C0F3B-3555-49D8-9B6D-84C44B282B9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098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C0F3B-3555-49D8-9B6D-84C44B282B9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941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C0F3B-3555-49D8-9B6D-84C44B282B9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1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C0F3B-3555-49D8-9B6D-84C44B282B9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190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536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3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BCEFD0A4-5D1E-44F4-A3F4-33C16D9CDA60}" type="slidenum">
              <a:rPr lang="zh-CN" altLang="en-US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54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C0F3B-3555-49D8-9B6D-84C44B282B9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057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125" y="744538"/>
            <a:ext cx="6630988" cy="3729037"/>
          </a:xfrm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723230"/>
            <a:ext cx="5486400" cy="44762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9700" name="灯片编号占位符 3"/>
          <p:cNvSpPr txBox="1">
            <a:spLocks noGrp="1" noChangeArrowheads="1"/>
          </p:cNvSpPr>
          <p:nvPr/>
        </p:nvSpPr>
        <p:spPr bwMode="auto">
          <a:xfrm>
            <a:off x="3883026" y="9446459"/>
            <a:ext cx="2971800" cy="4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70" tIns="45935" rIns="91870" bIns="4593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46D230FF-CF30-47C2-BA4C-59A7874B97B3}" type="slidenum">
              <a:rPr lang="zh-CN" altLang="en-US"/>
              <a:pPr algn="r" eaLnBrk="1" latinLnBrk="1" hangingPunct="1">
                <a:spcBef>
                  <a:spcPct val="0"/>
                </a:spcBef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231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EFE9-5CC8-4A14-B701-39B2293DE163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52E9B-727B-4729-83FF-03B5A5A8689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EFE9-5CC8-4A14-B701-39B2293DE163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52E9B-727B-4729-83FF-03B5A5A8689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EFE9-5CC8-4A14-B701-39B2293DE163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52E9B-727B-4729-83FF-03B5A5A8689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60753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EFE9-5CC8-4A14-B701-39B2293DE163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52E9B-727B-4729-83FF-03B5A5A8689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EFE9-5CC8-4A14-B701-39B2293DE163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52E9B-727B-4729-83FF-03B5A5A8689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EFE9-5CC8-4A14-B701-39B2293DE163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52E9B-727B-4729-83FF-03B5A5A8689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5" b="14175"/>
          <a:stretch>
            <a:fillRect/>
          </a:stretch>
        </p:blipFill>
        <p:spPr>
          <a:xfrm>
            <a:off x="1549237" y="0"/>
            <a:ext cx="9896002" cy="6858000"/>
          </a:xfrm>
          <a:prstGeom prst="rect">
            <a:avLst/>
          </a:prstGeom>
        </p:spPr>
      </p:pic>
      <p:sp>
        <p:nvSpPr>
          <p:cNvPr id="18" name="矩形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EFE9-5CC8-4A14-B701-39B2293DE163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52E9B-727B-4729-83FF-03B5A5A8689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8" r="9145" b="27542"/>
          <a:stretch>
            <a:fillRect/>
          </a:stretch>
        </p:blipFill>
        <p:spPr>
          <a:xfrm>
            <a:off x="10965148" y="4212719"/>
            <a:ext cx="5624997" cy="3036745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425065" y="325953"/>
            <a:ext cx="508902" cy="396897"/>
            <a:chOff x="6468477" y="1576639"/>
            <a:chExt cx="555374" cy="433141"/>
          </a:xfrm>
        </p:grpSpPr>
        <p:sp>
          <p:nvSpPr>
            <p:cNvPr id="12" name="矩形 11"/>
            <p:cNvSpPr/>
            <p:nvPr/>
          </p:nvSpPr>
          <p:spPr>
            <a:xfrm rot="2700000">
              <a:off x="6468477" y="1576639"/>
              <a:ext cx="433141" cy="4331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 rot="2700000">
              <a:off x="6590710" y="1576639"/>
              <a:ext cx="433141" cy="433141"/>
            </a:xfrm>
            <a:prstGeom prst="rect">
              <a:avLst/>
            </a:prstGeom>
            <a:gradFill>
              <a:gsLst>
                <a:gs pos="0">
                  <a:srgbClr val="049AAB"/>
                </a:gs>
                <a:gs pos="100000">
                  <a:srgbClr val="01304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11014363" y="322118"/>
            <a:ext cx="831273" cy="374073"/>
            <a:chOff x="11014363" y="322118"/>
            <a:chExt cx="831273" cy="374073"/>
          </a:xfrm>
        </p:grpSpPr>
        <p:sp>
          <p:nvSpPr>
            <p:cNvPr id="15" name="矩形: 圆角 14"/>
            <p:cNvSpPr/>
            <p:nvPr/>
          </p:nvSpPr>
          <p:spPr>
            <a:xfrm>
              <a:off x="11014363" y="322118"/>
              <a:ext cx="831273" cy="374073"/>
            </a:xfrm>
            <a:prstGeom prst="roundRect">
              <a:avLst/>
            </a:prstGeom>
            <a:gradFill>
              <a:gsLst>
                <a:gs pos="0">
                  <a:srgbClr val="049AAB"/>
                </a:gs>
                <a:gs pos="100000">
                  <a:srgbClr val="01304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014363" y="357637"/>
              <a:ext cx="784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LOGO</a:t>
              </a:r>
              <a:endParaRPr lang="zh-CN" altLang="en-US" sz="16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EFE9-5CC8-4A14-B701-39B2293DE163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52E9B-727B-4729-83FF-03B5A5A8689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EFE9-5CC8-4A14-B701-39B2293DE163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52E9B-727B-4729-83FF-03B5A5A8689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EFE9-5CC8-4A14-B701-39B2293DE163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52E9B-727B-4729-83FF-03B5A5A8689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EFE9-5CC8-4A14-B701-39B2293DE163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52E9B-727B-4729-83FF-03B5A5A8689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FEFE9-5CC8-4A14-B701-39B2293DE163}" type="datetimeFigureOut">
              <a:rPr lang="zh-CN" altLang="en-US" smtClean="0"/>
              <a:pPr/>
              <a:t>2021/4/7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52E9B-727B-4729-83FF-03B5A5A8689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image" Target="../media/image64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259"/>
          <p:cNvSpPr>
            <a:spLocks noChangeArrowheads="1"/>
          </p:cNvSpPr>
          <p:nvPr/>
        </p:nvSpPr>
        <p:spPr bwMode="auto">
          <a:xfrm>
            <a:off x="5622257" y="1565607"/>
            <a:ext cx="5733852" cy="291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6000" b="1" cap="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ПРОФСОЮЗ</a:t>
            </a:r>
          </a:p>
          <a:p>
            <a:pPr>
              <a:buNone/>
            </a:pPr>
            <a:r>
              <a:rPr lang="ru-RU" altLang="zh-CN" sz="3600" b="1" cap="all" dirty="0" smtClean="0">
                <a:solidFill>
                  <a:srgbClr val="049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ПРОФЕССИОНАЛЬНЫЙ</a:t>
            </a:r>
          </a:p>
          <a:p>
            <a:pPr>
              <a:buNone/>
            </a:pPr>
            <a:r>
              <a:rPr lang="ru-RU" altLang="zh-CN" sz="3600" b="1" cap="all" dirty="0" smtClean="0">
                <a:solidFill>
                  <a:srgbClr val="049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</a:t>
            </a:r>
          </a:p>
          <a:p>
            <a:pPr>
              <a:buNone/>
            </a:pPr>
            <a:r>
              <a:rPr lang="ru-RU" altLang="zh-CN" sz="3600" b="1" cap="all" dirty="0" smtClean="0">
                <a:solidFill>
                  <a:srgbClr val="049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ПЕДАГОГОВ</a:t>
            </a:r>
            <a:endParaRPr lang="zh-CN" altLang="en-US" sz="3600" b="1" cap="all" dirty="0">
              <a:solidFill>
                <a:srgbClr val="049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5663821" y="4632064"/>
            <a:ext cx="623723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5000" b="1" dirty="0" smtClean="0">
                <a:solidFill>
                  <a:srgbClr val="01304C"/>
                </a:solidFill>
                <a:cs typeface="Arial" panose="020B0604020202020204" pitchFamily="34" charset="0"/>
              </a:rPr>
              <a:t>ИТОГИ РАБОТЫ</a:t>
            </a:r>
            <a:endParaRPr lang="en-US" altLang="zh-CN" sz="5000" b="1" dirty="0">
              <a:solidFill>
                <a:srgbClr val="01304C"/>
              </a:solidFill>
              <a:cs typeface="Arial" panose="020B0604020202020204" pitchFamily="34" charset="0"/>
            </a:endParaRP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5594548" y="334501"/>
            <a:ext cx="2483768" cy="123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8000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20</a:t>
            </a:r>
            <a:r>
              <a:rPr lang="ru-RU" altLang="zh-CN" sz="8000" cap="all" dirty="0" smtClean="0">
                <a:solidFill>
                  <a:srgbClr val="049AAB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20</a:t>
            </a:r>
            <a:endParaRPr lang="zh-CN" altLang="en-US" sz="8000" cap="all" dirty="0">
              <a:solidFill>
                <a:srgbClr val="049AAB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1014363" y="322118"/>
            <a:ext cx="831273" cy="374073"/>
            <a:chOff x="11014363" y="322118"/>
            <a:chExt cx="831273" cy="374073"/>
          </a:xfrm>
        </p:grpSpPr>
        <p:sp>
          <p:nvSpPr>
            <p:cNvPr id="18" name="矩形: 圆角 17"/>
            <p:cNvSpPr/>
            <p:nvPr/>
          </p:nvSpPr>
          <p:spPr>
            <a:xfrm>
              <a:off x="11014363" y="322118"/>
              <a:ext cx="831273" cy="374073"/>
            </a:xfrm>
            <a:prstGeom prst="roundRect">
              <a:avLst/>
            </a:prstGeom>
            <a:gradFill>
              <a:gsLst>
                <a:gs pos="0">
                  <a:srgbClr val="049AAB"/>
                </a:gs>
                <a:gs pos="100000">
                  <a:srgbClr val="01304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014363" y="357637"/>
              <a:ext cx="784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LOGO</a:t>
              </a:r>
              <a:endParaRPr lang="zh-CN" altLang="en-US" sz="16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10917382" y="271721"/>
            <a:ext cx="1274618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Председатель ТГОП  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5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5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45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6" grpId="0" bldLvl="0" animBg="1"/>
      <p:bldP spid="16" grpId="1" bldLvl="0" animBg="1"/>
      <p:bldP spid="9" grpId="0" bldLvl="0" animBg="1"/>
      <p:bldP spid="9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57187" y="1128713"/>
            <a:ext cx="2286001" cy="1100137"/>
          </a:xfrm>
          <a:prstGeom prst="rect">
            <a:avLst/>
          </a:prstGeom>
          <a:solidFill>
            <a:srgbClr val="049AAB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>
              <a:lnSpc>
                <a:spcPct val="125000"/>
              </a:lnSpc>
              <a:spcBef>
                <a:spcPts val="600"/>
              </a:spcBef>
            </a:pPr>
            <a:r>
              <a:rPr lang="ru-RU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Цифровой Профсоюз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0" y="2783190"/>
            <a:ext cx="2971799" cy="3093140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Проект «Цифровизация Общероссийского Профсоюза образования»,   </a:t>
            </a:r>
            <a:r>
              <a:rPr lang="ru-RU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вебинары</a:t>
            </a: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102 чел.</a:t>
            </a:r>
          </a:p>
          <a:p>
            <a:pPr algn="ctr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Электронная база Профсоюза, 9820 чел.</a:t>
            </a:r>
          </a:p>
          <a:p>
            <a:pPr algn="ctr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Бонусная программа Profcards, 1769 чел.</a:t>
            </a:r>
          </a:p>
        </p:txBody>
      </p:sp>
      <p:grpSp>
        <p:nvGrpSpPr>
          <p:cNvPr id="2" name="组合 9"/>
          <p:cNvGrpSpPr/>
          <p:nvPr/>
        </p:nvGrpSpPr>
        <p:grpSpPr>
          <a:xfrm>
            <a:off x="1128173" y="143392"/>
            <a:ext cx="8515890" cy="6370857"/>
            <a:chOff x="6080760" y="1044564"/>
            <a:chExt cx="8515890" cy="6370857"/>
          </a:xfrm>
        </p:grpSpPr>
        <p:sp>
          <p:nvSpPr>
            <p:cNvPr id="11" name="文本框 10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304595" y="1181962"/>
              <a:ext cx="72920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Профсоюз - территория возможностей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11"/>
            <p:cNvSpPr txBox="1"/>
            <p:nvPr/>
          </p:nvSpPr>
          <p:spPr>
            <a:xfrm>
              <a:off x="7371269" y="6892201"/>
              <a:ext cx="71396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Профсоюз - территория здоровья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10917382" y="197581"/>
            <a:ext cx="1274618" cy="78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Председатель ТГОП </a:t>
            </a:r>
          </a:p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6" name="矩形 18"/>
          <p:cNvSpPr/>
          <p:nvPr/>
        </p:nvSpPr>
        <p:spPr>
          <a:xfrm>
            <a:off x="6615111" y="1255149"/>
            <a:ext cx="2266382" cy="930839"/>
          </a:xfrm>
          <a:prstGeom prst="rect">
            <a:avLst/>
          </a:prstGeom>
          <a:solidFill>
            <a:srgbClr val="049AAB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>
              <a:lnSpc>
                <a:spcPct val="150000"/>
              </a:lnSpc>
            </a:pPr>
            <a:r>
              <a:rPr lang="ru-RU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Акции,</a:t>
            </a:r>
          </a:p>
          <a:p>
            <a:pPr algn="ctr">
              <a:lnSpc>
                <a:spcPct val="150000"/>
              </a:lnSpc>
            </a:pPr>
            <a:r>
              <a:rPr lang="ru-RU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конкурсы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文本框 19"/>
          <p:cNvSpPr txBox="1"/>
          <p:nvPr/>
        </p:nvSpPr>
        <p:spPr>
          <a:xfrm>
            <a:off x="6286500" y="2751338"/>
            <a:ext cx="3057526" cy="293925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Всероссийская акции Общероссийского Профсоюза образования «Марш солидарности», 113 ППО</a:t>
            </a:r>
          </a:p>
          <a:p>
            <a:pPr algn="ctr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Акция «Мы вас любим!» в рамках областной акции «Пусть осень жизни будет золотой!», 526 масок</a:t>
            </a:r>
          </a:p>
        </p:txBody>
      </p:sp>
      <p:sp>
        <p:nvSpPr>
          <p:cNvPr id="29" name="矩形 21"/>
          <p:cNvSpPr/>
          <p:nvPr/>
        </p:nvSpPr>
        <p:spPr>
          <a:xfrm>
            <a:off x="3371850" y="1271587"/>
            <a:ext cx="2413161" cy="985837"/>
          </a:xfrm>
          <a:prstGeom prst="rect">
            <a:avLst/>
          </a:prstGeom>
          <a:solidFill>
            <a:srgbClr val="01304C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>
              <a:lnSpc>
                <a:spcPct val="150000"/>
              </a:lnSpc>
            </a:pPr>
            <a:r>
              <a:rPr lang="ru-RU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Значимые мероприятия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文本框 22"/>
          <p:cNvSpPr txBox="1"/>
          <p:nvPr/>
        </p:nvSpPr>
        <p:spPr>
          <a:xfrm>
            <a:off x="9344024" y="2729605"/>
            <a:ext cx="2671763" cy="293925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6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Отдых и оздоровление членов Профсоюза, 182 чел.</a:t>
            </a:r>
          </a:p>
          <a:p>
            <a:pPr algn="ctr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6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Отдых и оздоровление детей в лагерях с дневным пребыванием обучающихся,            80 семей</a:t>
            </a:r>
          </a:p>
        </p:txBody>
      </p:sp>
      <p:sp>
        <p:nvSpPr>
          <p:cNvPr id="31" name="矩形 21"/>
          <p:cNvSpPr/>
          <p:nvPr/>
        </p:nvSpPr>
        <p:spPr>
          <a:xfrm>
            <a:off x="9367836" y="1266825"/>
            <a:ext cx="2413161" cy="985837"/>
          </a:xfrm>
          <a:prstGeom prst="rect">
            <a:avLst/>
          </a:prstGeom>
          <a:solidFill>
            <a:srgbClr val="01304C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 fov="7200000">
              <a:rot lat="0" lon="19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>
              <a:lnSpc>
                <a:spcPct val="150000"/>
              </a:lnSpc>
            </a:pPr>
            <a:r>
              <a:rPr lang="ru-RU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Отдых и оздоровление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 useBgFill="1">
        <p:nvSpPr>
          <p:cNvPr id="33" name="文本框 16"/>
          <p:cNvSpPr txBox="1"/>
          <p:nvPr/>
        </p:nvSpPr>
        <p:spPr>
          <a:xfrm>
            <a:off x="3091079" y="2782796"/>
            <a:ext cx="3243262" cy="2923863"/>
          </a:xfrm>
          <a:prstGeom prst="rect">
            <a:avLst/>
          </a:prstGeom>
        </p:spPr>
        <p:txBody>
          <a:bodyPr wrap="square" lIns="91424" tIns="45713" rIns="91424" bIns="45713" rtlCol="0">
            <a:spAutoFit/>
          </a:bodyPr>
          <a:lstStyle/>
          <a:p>
            <a:pPr algn="ctr"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5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Акции, посвященные 75-й годовщине со Дня Победы     113 ППО</a:t>
            </a:r>
          </a:p>
          <a:p>
            <a:pPr algn="ctr"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5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Фестиваль–конкурс  «Виват таланты!» </a:t>
            </a:r>
          </a:p>
          <a:p>
            <a:pPr algn="ctr">
              <a:spcBef>
                <a:spcPts val="600"/>
              </a:spcBef>
            </a:pPr>
            <a:r>
              <a:rPr lang="ru-RU" altLang="zh-CN" sz="14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400 участника, 164 победителя</a:t>
            </a:r>
          </a:p>
          <a:p>
            <a:pPr algn="ctr"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5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III Форум молодых педагогов «Движение вперед. Победа  над собой!», 230 чел.</a:t>
            </a:r>
          </a:p>
          <a:p>
            <a:pPr algn="ctr"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5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Новогодние подарки,      9800 чел.</a:t>
            </a:r>
          </a:p>
        </p:txBody>
      </p:sp>
      <p:sp>
        <p:nvSpPr>
          <p:cNvPr id="35" name="文本框 10"/>
          <p:cNvSpPr txBox="1"/>
          <p:nvPr/>
        </p:nvSpPr>
        <p:spPr>
          <a:xfrm>
            <a:off x="1166273" y="5811620"/>
            <a:ext cx="22336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altLang="zh-CN" sz="3600" b="1" dirty="0" smtClean="0">
                <a:solidFill>
                  <a:srgbClr val="00B050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2021</a:t>
            </a:r>
            <a:endParaRPr lang="zh-CN" altLang="en-US" sz="3600" b="1" dirty="0">
              <a:solidFill>
                <a:srgbClr val="00B050"/>
              </a:solidFill>
              <a:latin typeface="Microsoft Yi Baiti" panose="03000500000000000000" pitchFamily="66" charset="0"/>
            </a:endParaRPr>
          </a:p>
        </p:txBody>
      </p:sp>
      <p:sp>
        <p:nvSpPr>
          <p:cNvPr id="38" name="Ромб 37"/>
          <p:cNvSpPr/>
          <p:nvPr/>
        </p:nvSpPr>
        <p:spPr>
          <a:xfrm>
            <a:off x="400050" y="5943600"/>
            <a:ext cx="557212" cy="571500"/>
          </a:xfrm>
          <a:prstGeom prst="diamond">
            <a:avLst/>
          </a:prstGeom>
          <a:noFill/>
          <a:ln w="31750" cmpd="sng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Ромб 38"/>
          <p:cNvSpPr/>
          <p:nvPr/>
        </p:nvSpPr>
        <p:spPr>
          <a:xfrm>
            <a:off x="542925" y="5915025"/>
            <a:ext cx="538162" cy="581026"/>
          </a:xfrm>
          <a:prstGeom prst="diamon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4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65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1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3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3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bldLvl="0" animBg="1"/>
      <p:bldP spid="15" grpId="1" bldLvl="0" animBg="1"/>
      <p:bldP spid="26" grpId="0" animBg="1"/>
      <p:bldP spid="27" grpId="0"/>
      <p:bldP spid="29" grpId="0" animBg="1"/>
      <p:bldP spid="30" grpId="0"/>
      <p:bldP spid="31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sun9-63.userapi.com/impg/c854520/v854520519/2307cd/5x4ipTRliz8.jpg?size=641x855&amp;quality=96&amp;proxy=1&amp;sign=d0d1198e1aa30128a39104bde69b2c1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8489" y="2416029"/>
            <a:ext cx="1465404" cy="1954634"/>
          </a:xfrm>
          <a:prstGeom prst="rect">
            <a:avLst/>
          </a:prstGeom>
          <a:noFill/>
        </p:spPr>
      </p:pic>
      <p:pic>
        <p:nvPicPr>
          <p:cNvPr id="2059" name="Picture 11" descr="https://sun9-67.userapi.com/impg/uEEwsjzBJHtEZzCkWf5WOkPLG3OxTT5CtzNNCg/ftM5mD-_JP0.jpg?size=1620x2160&amp;quality=96&amp;proxy=1&amp;sign=34d2c81e489a9f9ecaf0e4f83455a3a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5416" y="2555014"/>
            <a:ext cx="1501805" cy="2002406"/>
          </a:xfrm>
          <a:prstGeom prst="rect">
            <a:avLst/>
          </a:prstGeom>
          <a:noFill/>
        </p:spPr>
      </p:pic>
      <p:grpSp>
        <p:nvGrpSpPr>
          <p:cNvPr id="2" name="组合 7"/>
          <p:cNvGrpSpPr/>
          <p:nvPr/>
        </p:nvGrpSpPr>
        <p:grpSpPr>
          <a:xfrm>
            <a:off x="1128173" y="143392"/>
            <a:ext cx="7672927" cy="646331"/>
            <a:chOff x="6080760" y="1044564"/>
            <a:chExt cx="7204512" cy="646331"/>
          </a:xfrm>
        </p:grpSpPr>
        <p:sp>
          <p:nvSpPr>
            <p:cNvPr id="9" name="文本框 8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061705" y="1167675"/>
              <a:ext cx="62235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10917382" y="0"/>
            <a:ext cx="1274618" cy="78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Председатель ТГОП </a:t>
            </a:r>
          </a:p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 descr="https://skazka35.ucoz.ru/logotip-pobeda_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0193" y="115250"/>
            <a:ext cx="2743201" cy="87465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68499" y="0"/>
            <a:ext cx="3123501" cy="438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sun9-74.userapi.com/impg/c853520/v853520449/24d929/SS0ipEapZnM.jpg?size=1440x2160&amp;quality=96&amp;proxy=1&amp;sign=679c76a08623e0af440cbc43a3eba457&amp;type=album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5595" y="2843869"/>
            <a:ext cx="150163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sun9-76.userapi.com/impg/c855520/v855520539/215bd0/2_5ydvAPFY8.jpg?size=1200x1007&amp;quality=96&amp;proxy=1&amp;sign=d7bc8f22f4d273a938eec2f0e2d52586&amp;type=album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9428" y="5058560"/>
            <a:ext cx="2155969" cy="156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sun9-67.userapi.com/impg/c858216/v858216416/1efe7d/W0vVDyGuyUw.jpg?size=1600x1600&amp;quality=96&amp;proxy=1&amp;sign=4806525384e3f12ce28a4acb250608d4&amp;type=album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3087149"/>
            <a:ext cx="2927758" cy="341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s://sun9-72.userapi.com/impg/c857424/v857424165/1f2fb8/pxsxrtT_DSk.jpg?size=1200x1600&amp;quality=96&amp;proxy=1&amp;sign=ff2a8364f9887800541042143746c1c8&amp;type=album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9057" y="1224793"/>
            <a:ext cx="1359016" cy="180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s://sun9-30.userapi.com/impg/c857220/v857220546/1b29ad/dhthx0naVhY.jpg?size=2560x1706&amp;quality=96&amp;proxy=1&amp;sign=4ce4c3a5369a3e60de5da1ffe7b3fa2c&amp;type=album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38737" y="4890782"/>
            <a:ext cx="2682636" cy="182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5-конечная звезда 23"/>
          <p:cNvSpPr/>
          <p:nvPr/>
        </p:nvSpPr>
        <p:spPr>
          <a:xfrm>
            <a:off x="5125673" y="2080470"/>
            <a:ext cx="226503" cy="2097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536733" y="0"/>
            <a:ext cx="329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>Георгиевская ленточка</a:t>
            </a:r>
            <a:endParaRPr lang="ru-RU" dirty="0">
              <a:solidFill>
                <a:srgbClr val="FF0000"/>
              </a:solidFill>
              <a:latin typeface="Bahnschrift SemiBold" pitchFamily="34" charset="0"/>
            </a:endParaRPr>
          </a:p>
        </p:txBody>
      </p:sp>
      <p:sp>
        <p:nvSpPr>
          <p:cNvPr id="27" name="5-конечная звезда 26"/>
          <p:cNvSpPr/>
          <p:nvPr/>
        </p:nvSpPr>
        <p:spPr>
          <a:xfrm>
            <a:off x="102067" y="907409"/>
            <a:ext cx="237042" cy="2097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876950" y="4380448"/>
            <a:ext cx="255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>Голубь мира на земле</a:t>
            </a:r>
            <a:endParaRPr lang="ru-RU" dirty="0">
              <a:solidFill>
                <a:srgbClr val="FF0000"/>
              </a:solidFill>
              <a:latin typeface="Bahnschrift SemiBold" pitchFamily="34" charset="0"/>
            </a:endParaRPr>
          </a:p>
        </p:txBody>
      </p:sp>
      <p:sp>
        <p:nvSpPr>
          <p:cNvPr id="29" name="5-конечная звезда 28"/>
          <p:cNvSpPr/>
          <p:nvPr/>
        </p:nvSpPr>
        <p:spPr>
          <a:xfrm>
            <a:off x="9046128" y="195743"/>
            <a:ext cx="226503" cy="2097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39693" y="850085"/>
            <a:ext cx="170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>Окна Победы</a:t>
            </a:r>
            <a:endParaRPr lang="ru-RU" dirty="0">
              <a:solidFill>
                <a:srgbClr val="FF0000"/>
              </a:solidFill>
              <a:latin typeface="Bahnschrift SemiBold" pitchFamily="34" charset="0"/>
            </a:endParaRPr>
          </a:p>
        </p:txBody>
      </p:sp>
      <p:sp>
        <p:nvSpPr>
          <p:cNvPr id="31" name="5-конечная звезда 30"/>
          <p:cNvSpPr/>
          <p:nvPr/>
        </p:nvSpPr>
        <p:spPr>
          <a:xfrm>
            <a:off x="8574945" y="4464338"/>
            <a:ext cx="226503" cy="2097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103465" y="6579548"/>
            <a:ext cx="226503" cy="2097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608203" y="6488668"/>
            <a:ext cx="195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>Фонари Победы</a:t>
            </a:r>
            <a:endParaRPr lang="ru-RU" dirty="0">
              <a:solidFill>
                <a:srgbClr val="FF0000"/>
              </a:solidFill>
              <a:latin typeface="Bahnschrift SemiBold" pitchFamily="34" charset="0"/>
            </a:endParaRPr>
          </a:p>
        </p:txBody>
      </p:sp>
      <p:sp>
        <p:nvSpPr>
          <p:cNvPr id="35" name="5-конечная звезда 34"/>
          <p:cNvSpPr/>
          <p:nvPr/>
        </p:nvSpPr>
        <p:spPr>
          <a:xfrm>
            <a:off x="5773023" y="4573398"/>
            <a:ext cx="226503" cy="2097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716161" y="4766091"/>
            <a:ext cx="2646988" cy="178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3221373" y="4667072"/>
            <a:ext cx="193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>Азбука добра</a:t>
            </a:r>
            <a:endParaRPr lang="ru-RU" dirty="0">
              <a:solidFill>
                <a:srgbClr val="FF0000"/>
              </a:solidFill>
              <a:latin typeface="Bahnschrift SemiBold" pitchFamily="34" charset="0"/>
            </a:endParaRPr>
          </a:p>
        </p:txBody>
      </p:sp>
      <p:sp>
        <p:nvSpPr>
          <p:cNvPr id="39" name="5-конечная звезда 38"/>
          <p:cNvSpPr/>
          <p:nvPr/>
        </p:nvSpPr>
        <p:spPr>
          <a:xfrm>
            <a:off x="3017037" y="4717406"/>
            <a:ext cx="223909" cy="2097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6016304" y="4514675"/>
            <a:ext cx="262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>Километры Победы</a:t>
            </a:r>
            <a:endParaRPr lang="ru-RU" dirty="0">
              <a:solidFill>
                <a:srgbClr val="FF0000"/>
              </a:solidFill>
              <a:latin typeface="Bahnschrift SemiBold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17343" y="444617"/>
            <a:ext cx="1554795" cy="160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49855" y="386506"/>
            <a:ext cx="18002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5-конечная звезда 46"/>
          <p:cNvSpPr/>
          <p:nvPr/>
        </p:nvSpPr>
        <p:spPr>
          <a:xfrm>
            <a:off x="5311629" y="118844"/>
            <a:ext cx="226503" cy="2097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5378742" y="2006366"/>
            <a:ext cx="16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>Сад Победы</a:t>
            </a:r>
            <a:endParaRPr lang="ru-RU" dirty="0">
              <a:solidFill>
                <a:srgbClr val="FF0000"/>
              </a:solidFill>
              <a:latin typeface="Bahnschrift SemiBold" pitchFamily="34" charset="0"/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35321" y="1182847"/>
            <a:ext cx="1973723" cy="125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2358704" y="2428609"/>
            <a:ext cx="209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ahnschrift SemiBold" pitchFamily="34" charset="0"/>
              </a:rPr>
              <a:t>Песни Победы</a:t>
            </a:r>
            <a:endParaRPr lang="ru-RU" dirty="0">
              <a:solidFill>
                <a:srgbClr val="FF0000"/>
              </a:solidFill>
              <a:latin typeface="Bahnschrift SemiBold" pitchFamily="34" charset="0"/>
            </a:endParaRPr>
          </a:p>
        </p:txBody>
      </p:sp>
      <p:sp>
        <p:nvSpPr>
          <p:cNvPr id="51" name="5-конечная звезда 50"/>
          <p:cNvSpPr/>
          <p:nvPr/>
        </p:nvSpPr>
        <p:spPr>
          <a:xfrm>
            <a:off x="2154369" y="2478943"/>
            <a:ext cx="223909" cy="2097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0191" y="1145382"/>
            <a:ext cx="4524721" cy="3440906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矩形 2"/>
          <p:cNvSpPr/>
          <p:nvPr/>
        </p:nvSpPr>
        <p:spPr>
          <a:xfrm>
            <a:off x="375611" y="5235796"/>
            <a:ext cx="576064" cy="576243"/>
          </a:xfrm>
          <a:prstGeom prst="rect">
            <a:avLst/>
          </a:prstGeom>
          <a:gradFill>
            <a:gsLst>
              <a:gs pos="0">
                <a:srgbClr val="049AAB"/>
              </a:gs>
              <a:gs pos="100000">
                <a:srgbClr val="0130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313065" y="5082304"/>
            <a:ext cx="4586105" cy="88226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6177647" y="756473"/>
            <a:ext cx="4992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ru-RU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Мы приняли участие 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5729680" y="1202574"/>
            <a:ext cx="6462319" cy="139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1219200">
              <a:lnSpc>
                <a:spcPct val="120000"/>
              </a:lnSpc>
              <a:spcBef>
                <a:spcPts val="400"/>
              </a:spcBef>
              <a:defRPr/>
            </a:pPr>
            <a:r>
              <a:rPr lang="ru-RU" altLang="zh-CN" sz="1400" dirty="0" smtClean="0"/>
              <a:t>VIII съезд Профсоюза работников образования и науки РФ                   </a:t>
            </a:r>
            <a:r>
              <a:rPr lang="ru-RU" altLang="zh-CN" sz="1400" dirty="0" smtClean="0">
                <a:solidFill>
                  <a:schemeClr val="accent5">
                    <a:lumMod val="75000"/>
                  </a:schemeClr>
                </a:solidFill>
              </a:rPr>
              <a:t>1 чел.</a:t>
            </a:r>
          </a:p>
          <a:p>
            <a:pPr defTabSz="1219200">
              <a:lnSpc>
                <a:spcPct val="120000"/>
              </a:lnSpc>
              <a:spcBef>
                <a:spcPts val="400"/>
              </a:spcBef>
              <a:defRPr/>
            </a:pPr>
            <a:r>
              <a:rPr lang="ru-RU" sz="1400" dirty="0" smtClean="0"/>
              <a:t>XXV Тюменская  областная  межсоюзная  отчетно-выборная    конференция                                                                                             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3 чел.</a:t>
            </a:r>
            <a:endParaRPr lang="en-US" altLang="zh-CN" sz="1400" dirty="0">
              <a:solidFill>
                <a:schemeClr val="accent5">
                  <a:lumMod val="75000"/>
                </a:schemeClr>
              </a:solidFill>
            </a:endParaRPr>
          </a:p>
          <a:p>
            <a:pPr defTabSz="1219200">
              <a:lnSpc>
                <a:spcPct val="120000"/>
              </a:lnSpc>
              <a:spcBef>
                <a:spcPts val="400"/>
              </a:spcBef>
              <a:defRPr/>
            </a:pPr>
            <a:r>
              <a:rPr lang="ru-RU" sz="1400" dirty="0" err="1" smtClean="0"/>
              <a:t>Вебинары</a:t>
            </a:r>
            <a:r>
              <a:rPr lang="ru-RU" sz="1400" dirty="0" smtClean="0"/>
              <a:t> по работе в АИС «Единый реестр Общероссийского Профсоюза образования»                                                                                         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102 чел.</a:t>
            </a:r>
            <a:endParaRPr lang="en-US" altLang="zh-CN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973123" y="5129175"/>
            <a:ext cx="42148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/>
              <a:t> Конкурсы</a:t>
            </a:r>
          </a:p>
          <a:p>
            <a:r>
              <a:rPr lang="ru-RU" sz="1600" dirty="0" smtClean="0"/>
              <a:t> Акции</a:t>
            </a:r>
          </a:p>
          <a:p>
            <a:r>
              <a:rPr lang="ru-RU" sz="1600" dirty="0" smtClean="0"/>
              <a:t> </a:t>
            </a:r>
            <a:r>
              <a:rPr lang="ru-RU" sz="1600" dirty="0" err="1" smtClean="0"/>
              <a:t>Флешмобы</a:t>
            </a:r>
            <a:endParaRPr lang="ru-RU" sz="1600" dirty="0"/>
          </a:p>
        </p:txBody>
      </p:sp>
      <p:sp>
        <p:nvSpPr>
          <p:cNvPr id="8" name="任意多边形 7"/>
          <p:cNvSpPr/>
          <p:nvPr/>
        </p:nvSpPr>
        <p:spPr>
          <a:xfrm>
            <a:off x="5370282" y="1566633"/>
            <a:ext cx="285751" cy="184207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w="38100" cap="rnd">
            <a:solidFill>
              <a:srgbClr val="04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任意多边形 8"/>
          <p:cNvSpPr/>
          <p:nvPr/>
        </p:nvSpPr>
        <p:spPr>
          <a:xfrm>
            <a:off x="5370282" y="2166412"/>
            <a:ext cx="285751" cy="184207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w="38100" cap="rnd">
            <a:solidFill>
              <a:srgbClr val="04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536887" y="5325371"/>
            <a:ext cx="234900" cy="318185"/>
          </a:xfrm>
          <a:custGeom>
            <a:avLst/>
            <a:gdLst>
              <a:gd name="T0" fmla="*/ 96 w 145"/>
              <a:gd name="T1" fmla="*/ 71 h 195"/>
              <a:gd name="T2" fmla="*/ 72 w 145"/>
              <a:gd name="T3" fmla="*/ 81 h 195"/>
              <a:gd name="T4" fmla="*/ 60 w 145"/>
              <a:gd name="T5" fmla="*/ 79 h 195"/>
              <a:gd name="T6" fmla="*/ 49 w 145"/>
              <a:gd name="T7" fmla="*/ 71 h 195"/>
              <a:gd name="T8" fmla="*/ 43 w 145"/>
              <a:gd name="T9" fmla="*/ 71 h 195"/>
              <a:gd name="T10" fmla="*/ 43 w 145"/>
              <a:gd name="T11" fmla="*/ 78 h 195"/>
              <a:gd name="T12" fmla="*/ 56 w 145"/>
              <a:gd name="T13" fmla="*/ 87 h 195"/>
              <a:gd name="T14" fmla="*/ 72 w 145"/>
              <a:gd name="T15" fmla="*/ 90 h 195"/>
              <a:gd name="T16" fmla="*/ 102 w 145"/>
              <a:gd name="T17" fmla="*/ 78 h 195"/>
              <a:gd name="T18" fmla="*/ 102 w 145"/>
              <a:gd name="T19" fmla="*/ 71 h 195"/>
              <a:gd name="T20" fmla="*/ 96 w 145"/>
              <a:gd name="T21" fmla="*/ 71 h 195"/>
              <a:gd name="T22" fmla="*/ 106 w 145"/>
              <a:gd name="T23" fmla="*/ 170 h 195"/>
              <a:gd name="T24" fmla="*/ 106 w 145"/>
              <a:gd name="T25" fmla="*/ 170 h 195"/>
              <a:gd name="T26" fmla="*/ 39 w 145"/>
              <a:gd name="T27" fmla="*/ 170 h 195"/>
              <a:gd name="T28" fmla="*/ 34 w 145"/>
              <a:gd name="T29" fmla="*/ 174 h 195"/>
              <a:gd name="T30" fmla="*/ 39 w 145"/>
              <a:gd name="T31" fmla="*/ 179 h 195"/>
              <a:gd name="T32" fmla="*/ 106 w 145"/>
              <a:gd name="T33" fmla="*/ 179 h 195"/>
              <a:gd name="T34" fmla="*/ 111 w 145"/>
              <a:gd name="T35" fmla="*/ 174 h 195"/>
              <a:gd name="T36" fmla="*/ 106 w 145"/>
              <a:gd name="T37" fmla="*/ 170 h 195"/>
              <a:gd name="T38" fmla="*/ 145 w 145"/>
              <a:gd name="T39" fmla="*/ 75 h 195"/>
              <a:gd name="T40" fmla="*/ 145 w 145"/>
              <a:gd name="T41" fmla="*/ 75 h 195"/>
              <a:gd name="T42" fmla="*/ 124 w 145"/>
              <a:gd name="T43" fmla="*/ 22 h 195"/>
              <a:gd name="T44" fmla="*/ 72 w 145"/>
              <a:gd name="T45" fmla="*/ 0 h 195"/>
              <a:gd name="T46" fmla="*/ 21 w 145"/>
              <a:gd name="T47" fmla="*/ 22 h 195"/>
              <a:gd name="T48" fmla="*/ 0 w 145"/>
              <a:gd name="T49" fmla="*/ 75 h 195"/>
              <a:gd name="T50" fmla="*/ 9 w 145"/>
              <a:gd name="T51" fmla="*/ 112 h 195"/>
              <a:gd name="T52" fmla="*/ 9 w 145"/>
              <a:gd name="T53" fmla="*/ 112 h 195"/>
              <a:gd name="T54" fmla="*/ 31 w 145"/>
              <a:gd name="T55" fmla="*/ 137 h 195"/>
              <a:gd name="T56" fmla="*/ 31 w 145"/>
              <a:gd name="T57" fmla="*/ 158 h 195"/>
              <a:gd name="T58" fmla="*/ 39 w 145"/>
              <a:gd name="T59" fmla="*/ 166 h 195"/>
              <a:gd name="T60" fmla="*/ 106 w 145"/>
              <a:gd name="T61" fmla="*/ 166 h 195"/>
              <a:gd name="T62" fmla="*/ 114 w 145"/>
              <a:gd name="T63" fmla="*/ 158 h 195"/>
              <a:gd name="T64" fmla="*/ 114 w 145"/>
              <a:gd name="T65" fmla="*/ 137 h 195"/>
              <a:gd name="T66" fmla="*/ 136 w 145"/>
              <a:gd name="T67" fmla="*/ 112 h 195"/>
              <a:gd name="T68" fmla="*/ 136 w 145"/>
              <a:gd name="T69" fmla="*/ 112 h 195"/>
              <a:gd name="T70" fmla="*/ 145 w 145"/>
              <a:gd name="T71" fmla="*/ 75 h 195"/>
              <a:gd name="T72" fmla="*/ 123 w 145"/>
              <a:gd name="T73" fmla="*/ 104 h 195"/>
              <a:gd name="T74" fmla="*/ 123 w 145"/>
              <a:gd name="T75" fmla="*/ 104 h 195"/>
              <a:gd name="T76" fmla="*/ 123 w 145"/>
              <a:gd name="T77" fmla="*/ 104 h 195"/>
              <a:gd name="T78" fmla="*/ 123 w 145"/>
              <a:gd name="T79" fmla="*/ 104 h 195"/>
              <a:gd name="T80" fmla="*/ 102 w 145"/>
              <a:gd name="T81" fmla="*/ 126 h 195"/>
              <a:gd name="T82" fmla="*/ 99 w 145"/>
              <a:gd name="T83" fmla="*/ 133 h 195"/>
              <a:gd name="T84" fmla="*/ 99 w 145"/>
              <a:gd name="T85" fmla="*/ 133 h 195"/>
              <a:gd name="T86" fmla="*/ 99 w 145"/>
              <a:gd name="T87" fmla="*/ 150 h 195"/>
              <a:gd name="T88" fmla="*/ 46 w 145"/>
              <a:gd name="T89" fmla="*/ 150 h 195"/>
              <a:gd name="T90" fmla="*/ 46 w 145"/>
              <a:gd name="T91" fmla="*/ 133 h 195"/>
              <a:gd name="T92" fmla="*/ 42 w 145"/>
              <a:gd name="T93" fmla="*/ 126 h 195"/>
              <a:gd name="T94" fmla="*/ 22 w 145"/>
              <a:gd name="T95" fmla="*/ 104 h 195"/>
              <a:gd name="T96" fmla="*/ 22 w 145"/>
              <a:gd name="T97" fmla="*/ 104 h 195"/>
              <a:gd name="T98" fmla="*/ 14 w 145"/>
              <a:gd name="T99" fmla="*/ 75 h 195"/>
              <a:gd name="T100" fmla="*/ 31 w 145"/>
              <a:gd name="T101" fmla="*/ 33 h 195"/>
              <a:gd name="T102" fmla="*/ 72 w 145"/>
              <a:gd name="T103" fmla="*/ 15 h 195"/>
              <a:gd name="T104" fmla="*/ 113 w 145"/>
              <a:gd name="T105" fmla="*/ 33 h 195"/>
              <a:gd name="T106" fmla="*/ 130 w 145"/>
              <a:gd name="T107" fmla="*/ 75 h 195"/>
              <a:gd name="T108" fmla="*/ 123 w 145"/>
              <a:gd name="T109" fmla="*/ 104 h 195"/>
              <a:gd name="T110" fmla="*/ 92 w 145"/>
              <a:gd name="T111" fmla="*/ 186 h 195"/>
              <a:gd name="T112" fmla="*/ 92 w 145"/>
              <a:gd name="T113" fmla="*/ 186 h 195"/>
              <a:gd name="T114" fmla="*/ 53 w 145"/>
              <a:gd name="T115" fmla="*/ 186 h 195"/>
              <a:gd name="T116" fmla="*/ 48 w 145"/>
              <a:gd name="T117" fmla="*/ 190 h 195"/>
              <a:gd name="T118" fmla="*/ 53 w 145"/>
              <a:gd name="T119" fmla="*/ 195 h 195"/>
              <a:gd name="T120" fmla="*/ 92 w 145"/>
              <a:gd name="T121" fmla="*/ 195 h 195"/>
              <a:gd name="T122" fmla="*/ 96 w 145"/>
              <a:gd name="T123" fmla="*/ 190 h 195"/>
              <a:gd name="T124" fmla="*/ 92 w 145"/>
              <a:gd name="T125" fmla="*/ 18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" h="195">
                <a:moveTo>
                  <a:pt x="96" y="71"/>
                </a:moveTo>
                <a:cubicBezTo>
                  <a:pt x="90" y="77"/>
                  <a:pt x="82" y="81"/>
                  <a:pt x="72" y="81"/>
                </a:cubicBezTo>
                <a:cubicBezTo>
                  <a:pt x="68" y="81"/>
                  <a:pt x="63" y="80"/>
                  <a:pt x="60" y="79"/>
                </a:cubicBezTo>
                <a:cubicBezTo>
                  <a:pt x="56" y="77"/>
                  <a:pt x="52" y="74"/>
                  <a:pt x="49" y="71"/>
                </a:cubicBezTo>
                <a:cubicBezTo>
                  <a:pt x="47" y="69"/>
                  <a:pt x="44" y="69"/>
                  <a:pt x="43" y="71"/>
                </a:cubicBezTo>
                <a:cubicBezTo>
                  <a:pt x="41" y="73"/>
                  <a:pt x="41" y="76"/>
                  <a:pt x="43" y="78"/>
                </a:cubicBezTo>
                <a:cubicBezTo>
                  <a:pt x="46" y="82"/>
                  <a:pt x="51" y="85"/>
                  <a:pt x="56" y="87"/>
                </a:cubicBezTo>
                <a:cubicBezTo>
                  <a:pt x="61" y="89"/>
                  <a:pt x="67" y="90"/>
                  <a:pt x="72" y="90"/>
                </a:cubicBezTo>
                <a:cubicBezTo>
                  <a:pt x="84" y="90"/>
                  <a:pt x="95" y="85"/>
                  <a:pt x="102" y="78"/>
                </a:cubicBezTo>
                <a:cubicBezTo>
                  <a:pt x="104" y="76"/>
                  <a:pt x="104" y="73"/>
                  <a:pt x="102" y="71"/>
                </a:cubicBezTo>
                <a:cubicBezTo>
                  <a:pt x="100" y="69"/>
                  <a:pt x="98" y="69"/>
                  <a:pt x="96" y="71"/>
                </a:cubicBezTo>
                <a:close/>
                <a:moveTo>
                  <a:pt x="106" y="170"/>
                </a:moveTo>
                <a:cubicBezTo>
                  <a:pt x="106" y="170"/>
                  <a:pt x="106" y="170"/>
                  <a:pt x="106" y="170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36" y="170"/>
                  <a:pt x="34" y="172"/>
                  <a:pt x="34" y="174"/>
                </a:cubicBezTo>
                <a:cubicBezTo>
                  <a:pt x="34" y="177"/>
                  <a:pt x="36" y="179"/>
                  <a:pt x="39" y="179"/>
                </a:cubicBezTo>
                <a:cubicBezTo>
                  <a:pt x="106" y="179"/>
                  <a:pt x="106" y="179"/>
                  <a:pt x="106" y="179"/>
                </a:cubicBezTo>
                <a:cubicBezTo>
                  <a:pt x="109" y="179"/>
                  <a:pt x="111" y="177"/>
                  <a:pt x="111" y="174"/>
                </a:cubicBezTo>
                <a:cubicBezTo>
                  <a:pt x="111" y="172"/>
                  <a:pt x="109" y="170"/>
                  <a:pt x="106" y="170"/>
                </a:cubicBezTo>
                <a:close/>
                <a:moveTo>
                  <a:pt x="145" y="75"/>
                </a:moveTo>
                <a:cubicBezTo>
                  <a:pt x="145" y="75"/>
                  <a:pt x="145" y="75"/>
                  <a:pt x="145" y="75"/>
                </a:cubicBezTo>
                <a:cubicBezTo>
                  <a:pt x="145" y="54"/>
                  <a:pt x="137" y="36"/>
                  <a:pt x="124" y="22"/>
                </a:cubicBezTo>
                <a:cubicBezTo>
                  <a:pt x="111" y="9"/>
                  <a:pt x="92" y="0"/>
                  <a:pt x="72" y="0"/>
                </a:cubicBezTo>
                <a:cubicBezTo>
                  <a:pt x="52" y="0"/>
                  <a:pt x="34" y="9"/>
                  <a:pt x="21" y="22"/>
                </a:cubicBezTo>
                <a:cubicBezTo>
                  <a:pt x="8" y="36"/>
                  <a:pt x="0" y="54"/>
                  <a:pt x="0" y="75"/>
                </a:cubicBezTo>
                <a:cubicBezTo>
                  <a:pt x="0" y="88"/>
                  <a:pt x="3" y="101"/>
                  <a:pt x="9" y="112"/>
                </a:cubicBezTo>
                <a:cubicBezTo>
                  <a:pt x="9" y="112"/>
                  <a:pt x="9" y="112"/>
                  <a:pt x="9" y="112"/>
                </a:cubicBezTo>
                <a:cubicBezTo>
                  <a:pt x="14" y="122"/>
                  <a:pt x="22" y="130"/>
                  <a:pt x="31" y="137"/>
                </a:cubicBezTo>
                <a:cubicBezTo>
                  <a:pt x="31" y="158"/>
                  <a:pt x="31" y="158"/>
                  <a:pt x="31" y="158"/>
                </a:cubicBezTo>
                <a:cubicBezTo>
                  <a:pt x="31" y="162"/>
                  <a:pt x="34" y="166"/>
                  <a:pt x="39" y="166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110" y="166"/>
                  <a:pt x="114" y="162"/>
                  <a:pt x="114" y="158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23" y="130"/>
                  <a:pt x="130" y="122"/>
                  <a:pt x="136" y="112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42" y="101"/>
                  <a:pt x="145" y="88"/>
                  <a:pt x="145" y="75"/>
                </a:cubicBezTo>
                <a:close/>
                <a:moveTo>
                  <a:pt x="123" y="104"/>
                </a:move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18" y="114"/>
                  <a:pt x="111" y="121"/>
                  <a:pt x="102" y="126"/>
                </a:cubicBezTo>
                <a:cubicBezTo>
                  <a:pt x="100" y="128"/>
                  <a:pt x="99" y="130"/>
                  <a:pt x="99" y="133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6" y="133"/>
                  <a:pt x="46" y="133"/>
                  <a:pt x="46" y="133"/>
                </a:cubicBezTo>
                <a:cubicBezTo>
                  <a:pt x="46" y="130"/>
                  <a:pt x="44" y="127"/>
                  <a:pt x="42" y="126"/>
                </a:cubicBezTo>
                <a:cubicBezTo>
                  <a:pt x="33" y="121"/>
                  <a:pt x="27" y="113"/>
                  <a:pt x="22" y="104"/>
                </a:cubicBezTo>
                <a:cubicBezTo>
                  <a:pt x="22" y="104"/>
                  <a:pt x="22" y="104"/>
                  <a:pt x="22" y="104"/>
                </a:cubicBezTo>
                <a:cubicBezTo>
                  <a:pt x="17" y="96"/>
                  <a:pt x="14" y="86"/>
                  <a:pt x="14" y="75"/>
                </a:cubicBezTo>
                <a:cubicBezTo>
                  <a:pt x="14" y="59"/>
                  <a:pt x="21" y="44"/>
                  <a:pt x="31" y="33"/>
                </a:cubicBezTo>
                <a:cubicBezTo>
                  <a:pt x="42" y="22"/>
                  <a:pt x="56" y="15"/>
                  <a:pt x="72" y="15"/>
                </a:cubicBezTo>
                <a:cubicBezTo>
                  <a:pt x="88" y="15"/>
                  <a:pt x="103" y="22"/>
                  <a:pt x="113" y="33"/>
                </a:cubicBezTo>
                <a:cubicBezTo>
                  <a:pt x="124" y="44"/>
                  <a:pt x="130" y="59"/>
                  <a:pt x="130" y="75"/>
                </a:cubicBezTo>
                <a:cubicBezTo>
                  <a:pt x="130" y="86"/>
                  <a:pt x="128" y="96"/>
                  <a:pt x="123" y="104"/>
                </a:cubicBezTo>
                <a:close/>
                <a:moveTo>
                  <a:pt x="92" y="186"/>
                </a:moveTo>
                <a:cubicBezTo>
                  <a:pt x="92" y="186"/>
                  <a:pt x="92" y="186"/>
                  <a:pt x="92" y="186"/>
                </a:cubicBezTo>
                <a:cubicBezTo>
                  <a:pt x="53" y="186"/>
                  <a:pt x="53" y="186"/>
                  <a:pt x="53" y="186"/>
                </a:cubicBezTo>
                <a:cubicBezTo>
                  <a:pt x="50" y="186"/>
                  <a:pt x="48" y="188"/>
                  <a:pt x="48" y="190"/>
                </a:cubicBezTo>
                <a:cubicBezTo>
                  <a:pt x="48" y="193"/>
                  <a:pt x="50" y="195"/>
                  <a:pt x="53" y="195"/>
                </a:cubicBezTo>
                <a:cubicBezTo>
                  <a:pt x="92" y="195"/>
                  <a:pt x="92" y="195"/>
                  <a:pt x="92" y="195"/>
                </a:cubicBezTo>
                <a:cubicBezTo>
                  <a:pt x="94" y="195"/>
                  <a:pt x="96" y="193"/>
                  <a:pt x="96" y="190"/>
                </a:cubicBezTo>
                <a:cubicBezTo>
                  <a:pt x="96" y="188"/>
                  <a:pt x="94" y="186"/>
                  <a:pt x="92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grpSp>
        <p:nvGrpSpPr>
          <p:cNvPr id="10" name="组合 11"/>
          <p:cNvGrpSpPr/>
          <p:nvPr/>
        </p:nvGrpSpPr>
        <p:grpSpPr>
          <a:xfrm>
            <a:off x="1128173" y="143392"/>
            <a:ext cx="9616027" cy="646331"/>
            <a:chOff x="6080760" y="1044564"/>
            <a:chExt cx="9616027" cy="646331"/>
          </a:xfrm>
        </p:grpSpPr>
        <p:sp>
          <p:nvSpPr>
            <p:cNvPr id="13" name="文本框 12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061707" y="1167675"/>
              <a:ext cx="863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Работа в условиях </a:t>
              </a:r>
              <a:r>
                <a:rPr lang="ru-RU" altLang="zh-CN" sz="28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дистанта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10917382" y="0"/>
            <a:ext cx="1274618" cy="78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Председатель ТГОП </a:t>
            </a:r>
          </a:p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6216665" y="2612099"/>
            <a:ext cx="4992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ru-RU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Мы организовали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5704514" y="2942851"/>
            <a:ext cx="6487486" cy="347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1219200">
              <a:lnSpc>
                <a:spcPct val="120000"/>
              </a:lnSpc>
              <a:spcBef>
                <a:spcPts val="400"/>
              </a:spcBef>
              <a:defRPr/>
            </a:pPr>
            <a:r>
              <a:rPr lang="ru-RU" sz="1400" dirty="0" smtClean="0"/>
              <a:t>Учёба Профактива                                                                                  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124 чел.</a:t>
            </a:r>
          </a:p>
          <a:p>
            <a:pPr defTabSz="1219200">
              <a:lnSpc>
                <a:spcPct val="120000"/>
              </a:lnSpc>
              <a:spcBef>
                <a:spcPts val="400"/>
              </a:spcBef>
              <a:defRPr/>
            </a:pPr>
            <a:r>
              <a:rPr lang="ru-RU" sz="1400" dirty="0" smtClean="0"/>
              <a:t>Форум молодых педагогов «Движение вперед. Победа над собой!» 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230 чел</a:t>
            </a:r>
          </a:p>
          <a:p>
            <a:pPr defTabSz="1219200">
              <a:lnSpc>
                <a:spcPct val="120000"/>
              </a:lnSpc>
              <a:spcBef>
                <a:spcPts val="400"/>
              </a:spcBef>
              <a:defRPr/>
            </a:pPr>
            <a:r>
              <a:rPr lang="ru-RU" sz="1400" dirty="0" smtClean="0"/>
              <a:t>«Школа молодого педагога «Вектор успеха 3.0».                                  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47 чел.</a:t>
            </a:r>
          </a:p>
          <a:p>
            <a:pPr defTabSz="1219200">
              <a:lnSpc>
                <a:spcPct val="120000"/>
              </a:lnSpc>
              <a:spcBef>
                <a:spcPts val="400"/>
              </a:spcBef>
              <a:defRPr/>
            </a:pPr>
            <a:r>
              <a:rPr lang="ru-RU" sz="1400" dirty="0" smtClean="0"/>
              <a:t>Отдых членов Профсоюза                                                                     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182 чел.</a:t>
            </a:r>
          </a:p>
          <a:p>
            <a:pPr defTabSz="1219200">
              <a:lnSpc>
                <a:spcPct val="120000"/>
              </a:lnSpc>
              <a:spcBef>
                <a:spcPts val="400"/>
              </a:spcBef>
              <a:defRPr/>
            </a:pPr>
            <a:r>
              <a:rPr lang="ru-RU" sz="1400" dirty="0" smtClean="0"/>
              <a:t>Отдых и оздоровление детей членов Профсоюза в лагерях с дневным пребыванием обучающихся                                                                    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80 чел.</a:t>
            </a:r>
            <a:endParaRPr lang="en-US" altLang="zh-CN" sz="1400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Семинары</a:t>
            </a:r>
            <a:r>
              <a:rPr lang="ru-RU" sz="1400" i="1" dirty="0" smtClean="0"/>
              <a:t> </a:t>
            </a:r>
          </a:p>
          <a:p>
            <a:pPr>
              <a:buFontTx/>
              <a:buChar char="-"/>
            </a:pPr>
            <a:r>
              <a:rPr lang="ru-RU" sz="1400" i="1" dirty="0" smtClean="0"/>
              <a:t> для общественных (внештатных) правовых инспекторов труда первичных профсоюзных организаций «Правовой ликбез»       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</a:rPr>
              <a:t>59 чел.</a:t>
            </a:r>
          </a:p>
          <a:p>
            <a:pPr>
              <a:buFontTx/>
              <a:buChar char="-"/>
            </a:pPr>
            <a:r>
              <a:rPr lang="ru-RU" sz="1400" i="1" dirty="0" smtClean="0"/>
              <a:t> для уполномоченных (доверенных) лиц, членов комитетов (комиссий) по охране труда первичных профсоюзных организаций образовательных учреждений                                                                                      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</a:rPr>
              <a:t>98 чел.</a:t>
            </a:r>
          </a:p>
          <a:p>
            <a:r>
              <a:rPr lang="ru-RU" sz="1400" i="1" dirty="0" smtClean="0"/>
              <a:t>-</a:t>
            </a:r>
            <a:r>
              <a:rPr lang="ru-RU" sz="1400" dirty="0" smtClean="0"/>
              <a:t> </a:t>
            </a:r>
            <a:r>
              <a:rPr lang="ru-RU" sz="1400" i="1" dirty="0" smtClean="0"/>
              <a:t>для председателей контрольно - ревизионных комиссий «Уставные задачи деятельности контрольно-ревизионной комиссии»     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</a:rPr>
              <a:t>32 чел.</a:t>
            </a:r>
            <a:endParaRPr lang="en-US" altLang="zh-CN" sz="16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任意多边形 7"/>
          <p:cNvSpPr/>
          <p:nvPr/>
        </p:nvSpPr>
        <p:spPr>
          <a:xfrm>
            <a:off x="5345334" y="3028762"/>
            <a:ext cx="285751" cy="184207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w="38100" cap="rnd">
            <a:solidFill>
              <a:srgbClr val="04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zh-CN" altLang="en-US" sz="2400"/>
          </a:p>
        </p:txBody>
      </p:sp>
      <p:sp>
        <p:nvSpPr>
          <p:cNvPr id="25" name="任意多边形 8"/>
          <p:cNvSpPr/>
          <p:nvPr/>
        </p:nvSpPr>
        <p:spPr>
          <a:xfrm>
            <a:off x="5348742" y="3300978"/>
            <a:ext cx="285751" cy="184207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w="38100" cap="rnd">
            <a:solidFill>
              <a:srgbClr val="04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任意多边形 7"/>
          <p:cNvSpPr/>
          <p:nvPr/>
        </p:nvSpPr>
        <p:spPr>
          <a:xfrm>
            <a:off x="5354640" y="1290539"/>
            <a:ext cx="285751" cy="184207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w="38100" cap="rnd">
            <a:solidFill>
              <a:srgbClr val="04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zh-CN" altLang="en-US" sz="2400"/>
          </a:p>
        </p:txBody>
      </p:sp>
      <p:sp>
        <p:nvSpPr>
          <p:cNvPr id="26" name="任意多边形 8"/>
          <p:cNvSpPr/>
          <p:nvPr/>
        </p:nvSpPr>
        <p:spPr>
          <a:xfrm>
            <a:off x="5366918" y="3545657"/>
            <a:ext cx="285751" cy="184207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w="38100" cap="rnd">
            <a:solidFill>
              <a:srgbClr val="04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任意多边形 8"/>
          <p:cNvSpPr/>
          <p:nvPr/>
        </p:nvSpPr>
        <p:spPr>
          <a:xfrm>
            <a:off x="5341751" y="3872827"/>
            <a:ext cx="285751" cy="184207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w="38100" cap="rnd">
            <a:solidFill>
              <a:srgbClr val="04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任意多边形 8"/>
          <p:cNvSpPr/>
          <p:nvPr/>
        </p:nvSpPr>
        <p:spPr>
          <a:xfrm>
            <a:off x="5348742" y="4148266"/>
            <a:ext cx="285751" cy="184207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w="38100" cap="rnd">
            <a:solidFill>
              <a:srgbClr val="04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任意多边形 8"/>
          <p:cNvSpPr/>
          <p:nvPr/>
        </p:nvSpPr>
        <p:spPr>
          <a:xfrm>
            <a:off x="5348742" y="4668383"/>
            <a:ext cx="285751" cy="184207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w="38100" cap="rnd">
            <a:solidFill>
              <a:srgbClr val="04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50"/>
                            </p:stCondLst>
                            <p:childTnLst>
                              <p:par>
                                <p:cTn id="5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  <p:bldP spid="8" grpId="0" animBg="1"/>
      <p:bldP spid="9" grpId="0" animBg="1"/>
      <p:bldP spid="11" grpId="0" animBg="1"/>
      <p:bldP spid="15" grpId="0" bldLvl="0" animBg="1"/>
      <p:bldP spid="15" grpId="1" bldLvl="0" animBg="1"/>
      <p:bldP spid="22" grpId="0"/>
      <p:bldP spid="23" grpId="0"/>
      <p:bldP spid="24" grpId="0" animBg="1"/>
      <p:bldP spid="25" grpId="0" animBg="1"/>
      <p:bldP spid="28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sun9-61.userapi.com/impg/1rHkGA8oL0COwjf3z5NhHjwVebwTM0pJ5Dc6ug/aB0qQJGrYJY.jpg?size=1280x854&amp;quality=96&amp;sign=35d338c029c07fc80275ef49bf6f620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6764" y="2683953"/>
            <a:ext cx="2377010" cy="1585912"/>
          </a:xfrm>
          <a:prstGeom prst="rect">
            <a:avLst/>
          </a:prstGeom>
          <a:noFill/>
        </p:spPr>
      </p:pic>
      <p:pic>
        <p:nvPicPr>
          <p:cNvPr id="1036" name="Picture 12" descr="https://sun9-27.userapi.com/impg/7V9m4GZQoBvjwlrtCoaVjkFxvwZnZ_tMNM45bA/BbqleyNC7Dk.jpg?size=1280x788&amp;quality=96&amp;sign=915d5cd1efa6d85fe56e5cd77579fbd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2223" y="4406839"/>
            <a:ext cx="2483270" cy="1528763"/>
          </a:xfrm>
          <a:prstGeom prst="rect">
            <a:avLst/>
          </a:prstGeom>
          <a:noFill/>
        </p:spPr>
      </p:pic>
      <p:pic>
        <p:nvPicPr>
          <p:cNvPr id="1040" name="Picture 16" descr="https://sun9-63.userapi.com/impg/D9Yk-lGh6vBpd-BEJxbHlIu1tai-EerCyxHh_A/_Fc1EI0Vydw.jpg?size=1280x960&amp;quality=96&amp;proxy=1&amp;sign=6eb734d3d5c76beada1468bfa230e7c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72940" y="996193"/>
            <a:ext cx="2076448" cy="1557336"/>
          </a:xfrm>
          <a:prstGeom prst="rect">
            <a:avLst/>
          </a:prstGeom>
          <a:noFill/>
        </p:spPr>
      </p:pic>
      <p:pic>
        <p:nvPicPr>
          <p:cNvPr id="1042" name="Picture 18" descr="https://sun9-70.userapi.com/impg/yk8-fxvKQAisAOOt9BTzNBtTyrLoA-TK0krXnw/0HE28xT_WWc.jpg?size=1280x726&amp;quality=96&amp;sign=fcb708f4ca7a99c12875c294cd75539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4343398" y="4614861"/>
            <a:ext cx="2720532" cy="1543051"/>
          </a:xfrm>
          <a:prstGeom prst="rect">
            <a:avLst/>
          </a:prstGeom>
          <a:noFill/>
        </p:spPr>
      </p:pic>
      <p:pic>
        <p:nvPicPr>
          <p:cNvPr id="1048" name="Picture 24" descr="https://sun9-25.userapi.com/impg/J5nlGT1pIoNf7XZsoayuTRKgKwOv-yYH2XPdqA/FFMc8PJWtms.jpg?size=810x1080&amp;quality=96&amp;sign=4a0d64fdafe29cb471f2bc8f9210a25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283" y="4558137"/>
            <a:ext cx="1483541" cy="1978053"/>
          </a:xfrm>
          <a:prstGeom prst="rect">
            <a:avLst/>
          </a:prstGeom>
          <a:noFill/>
        </p:spPr>
      </p:pic>
      <p:pic>
        <p:nvPicPr>
          <p:cNvPr id="1050" name="Picture 26" descr="https://sun9-4.userapi.com/impg/iSJG6dXpolTkbIezmD97povpVqgghjTCY3X92w/40WZ9vrq-J4.jpg?size=1280x960&amp;quality=96&amp;sign=ed7fba1d6cbfb9d4c37caf761a58b39f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158" y="2843212"/>
            <a:ext cx="2053167" cy="1539875"/>
          </a:xfrm>
          <a:prstGeom prst="rect">
            <a:avLst/>
          </a:prstGeom>
          <a:noFill/>
        </p:spPr>
      </p:pic>
      <p:pic>
        <p:nvPicPr>
          <p:cNvPr id="1052" name="Picture 28" descr="https://sun9-35.userapi.com/impg/IavHQapbufQv6Gt6GMDxAVcELviQgbO4Mt-PHQ/EO_2UA0Tqbw.jpg?size=960x720&amp;quality=96&amp;proxy=1&amp;sign=07605c384c838062b5ae72dac56a939c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96267" y="944636"/>
            <a:ext cx="2247901" cy="1685926"/>
          </a:xfrm>
          <a:prstGeom prst="rect">
            <a:avLst/>
          </a:prstGeom>
          <a:noFill/>
        </p:spPr>
      </p:pic>
      <p:pic>
        <p:nvPicPr>
          <p:cNvPr id="17" name="Picture 4" descr="https://sun9-32.userapi.com/impg/7lkWIr_SvTNyJdmbP-vgq1XE26vjjy3VM0U8Kg/FQyy-9UJWmE.jpg?size=1002x769&amp;quality=96&amp;proxy=1&amp;sign=59e5063b6ea23ce107bd62b189020238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00425" y="960738"/>
            <a:ext cx="2147582" cy="1648195"/>
          </a:xfrm>
          <a:prstGeom prst="rect">
            <a:avLst/>
          </a:prstGeom>
          <a:noFill/>
        </p:spPr>
      </p:pic>
      <p:pic>
        <p:nvPicPr>
          <p:cNvPr id="18" name="Picture 14" descr="https://sun9-41.userapi.com/impg/c855336/v855336987/234a77/RrVu-HD-sPo.jpg?size=960x720&amp;quality=96&amp;proxy=1&amp;sign=4a20a19d27485b61889c04ba8fd3fd87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969170"/>
            <a:ext cx="2270124" cy="1702593"/>
          </a:xfrm>
          <a:prstGeom prst="rect">
            <a:avLst/>
          </a:prstGeom>
          <a:noFill/>
        </p:spPr>
      </p:pic>
      <p:pic>
        <p:nvPicPr>
          <p:cNvPr id="19" name="Picture 6" descr="https://sun9-52.userapi.com/impg/LMUW7mJ-JwjqieVRC0pfBtlOdCffmtRaV5jY7A/EWhf0xccZ6o.jpg?size=942x1080&amp;quality=96&amp;sign=05a5a9bd6d4fac846ec03b1b68a96756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73967" y="4629716"/>
            <a:ext cx="1669398" cy="1913959"/>
          </a:xfrm>
          <a:prstGeom prst="rect">
            <a:avLst/>
          </a:prstGeom>
          <a:noFill/>
        </p:spPr>
      </p:pic>
      <p:pic>
        <p:nvPicPr>
          <p:cNvPr id="20" name="Picture 2" descr="https://sun9-9.userapi.com/impg/wcdfo8WADjOyMD-KxCSzFLmIh8pFbXNaxtxWag/_IJQp7kO110.jpg?size=1280x960&amp;quality=96&amp;sign=ce7de6abd20827091fc21dc62b31dcb1&amp;type=albu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5189" y="4641057"/>
            <a:ext cx="2232024" cy="1674018"/>
          </a:xfrm>
          <a:prstGeom prst="rect">
            <a:avLst/>
          </a:prstGeom>
          <a:noFill/>
        </p:spPr>
      </p:pic>
      <p:pic>
        <p:nvPicPr>
          <p:cNvPr id="21" name="Picture 10" descr="https://sun9-24.userapi.com/impg/Lclvn96ArMysR-dOqUtSp644mEM__vRf8vDPjA/NE93ZT4vRO8.jpg?size=768x336&amp;quality=96&amp;proxy=1&amp;sign=8bbc4bfbce05635c55b0afcbf4241f28&amp;type=albu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96015" y="2728913"/>
            <a:ext cx="3617686" cy="1582738"/>
          </a:xfrm>
          <a:prstGeom prst="rect">
            <a:avLst/>
          </a:prstGeom>
          <a:noFill/>
        </p:spPr>
      </p:pic>
      <p:pic>
        <p:nvPicPr>
          <p:cNvPr id="22" name="Picture 12" descr="https://sun9-41.userapi.com/impf/k_ADo6VgXui4hwwUZX74YJnq9m3clVDPC0olJg/TDN3Els82D0.jpg?size=657x455&amp;quality=96&amp;proxy=1&amp;sign=4dc8820882b6b5d3be917da79b809ad8&amp;type=album"/>
          <p:cNvPicPr>
            <a:picLocks noChangeAspect="1" noChangeArrowheads="1"/>
          </p:cNvPicPr>
          <p:nvPr/>
        </p:nvPicPr>
        <p:blipFill rotWithShape="1">
          <a:blip r:embed="rId14" cstate="print"/>
          <a:srcRect t="23923"/>
          <a:stretch/>
        </p:blipFill>
        <p:spPr bwMode="auto">
          <a:xfrm>
            <a:off x="2513882" y="1161301"/>
            <a:ext cx="2491709" cy="1312796"/>
          </a:xfrm>
          <a:prstGeom prst="rect">
            <a:avLst/>
          </a:prstGeom>
          <a:noFill/>
        </p:spPr>
      </p:pic>
      <p:sp>
        <p:nvSpPr>
          <p:cNvPr id="23" name="矩形 259"/>
          <p:cNvSpPr>
            <a:spLocks noChangeArrowheads="1"/>
          </p:cNvSpPr>
          <p:nvPr/>
        </p:nvSpPr>
        <p:spPr bwMode="auto">
          <a:xfrm>
            <a:off x="10917382" y="197581"/>
            <a:ext cx="1274618" cy="78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Председатель ТГОП </a:t>
            </a:r>
          </a:p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5" name="文本框 8"/>
          <p:cNvSpPr txBox="1"/>
          <p:nvPr/>
        </p:nvSpPr>
        <p:spPr>
          <a:xfrm>
            <a:off x="1128173" y="143392"/>
            <a:ext cx="23788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altLang="zh-CN" sz="3600" b="1" dirty="0" smtClean="0">
                <a:solidFill>
                  <a:srgbClr val="049AAB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2020</a:t>
            </a:r>
            <a:endParaRPr lang="zh-CN" altLang="en-US" sz="3600" b="1" dirty="0">
              <a:solidFill>
                <a:srgbClr val="049AAB"/>
              </a:solidFill>
              <a:latin typeface="Microsoft Yi Baiti" panose="03000500000000000000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32071" y="2796243"/>
            <a:ext cx="12763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组合 11"/>
          <p:cNvGrpSpPr/>
          <p:nvPr/>
        </p:nvGrpSpPr>
        <p:grpSpPr>
          <a:xfrm>
            <a:off x="1128173" y="143392"/>
            <a:ext cx="9616027" cy="646331"/>
            <a:chOff x="6080760" y="1044564"/>
            <a:chExt cx="9616027" cy="646331"/>
          </a:xfrm>
        </p:grpSpPr>
        <p:sp>
          <p:nvSpPr>
            <p:cNvPr id="26" name="文本框 12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27" name="文本框 13"/>
            <p:cNvSpPr txBox="1"/>
            <p:nvPr/>
          </p:nvSpPr>
          <p:spPr>
            <a:xfrm>
              <a:off x="7061707" y="1167675"/>
              <a:ext cx="863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Работа в условиях </a:t>
              </a:r>
              <a:r>
                <a:rPr lang="ru-RU" altLang="zh-CN" sz="28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дистанта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59737" y="287383"/>
            <a:ext cx="914400" cy="404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组合 11"/>
          <p:cNvGrpSpPr/>
          <p:nvPr/>
        </p:nvGrpSpPr>
        <p:grpSpPr>
          <a:xfrm>
            <a:off x="1088985" y="166691"/>
            <a:ext cx="10432456" cy="646331"/>
            <a:chOff x="6080760" y="1044564"/>
            <a:chExt cx="9616027" cy="646331"/>
          </a:xfrm>
        </p:grpSpPr>
        <p:sp>
          <p:nvSpPr>
            <p:cNvPr id="4" name="文本框 12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5" name="文本框 13"/>
            <p:cNvSpPr txBox="1"/>
            <p:nvPr/>
          </p:nvSpPr>
          <p:spPr>
            <a:xfrm>
              <a:off x="7061707" y="1167675"/>
              <a:ext cx="863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Материальная помощь членам Профсоюза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401725"/>
              </p:ext>
            </p:extLst>
          </p:nvPr>
        </p:nvGraphicFramePr>
        <p:xfrm>
          <a:off x="770710" y="1137677"/>
          <a:ext cx="10750731" cy="4572000"/>
        </p:xfrm>
        <a:graphic>
          <a:graphicData uri="http://schemas.openxmlformats.org/drawingml/2006/table">
            <a:tbl>
              <a:tblPr firstRow="1" firstCol="1" lastRow="1" lastCol="1" bandRow="1">
                <a:tableStyleId>{5C22544A-7EE6-4342-B048-85BDC9FD1C3A}</a:tableStyleId>
              </a:tblPr>
              <a:tblGrid>
                <a:gridCol w="2743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8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2019 год</a:t>
                      </a:r>
                      <a:endParaRPr lang="ru-RU" sz="2400" dirty="0"/>
                    </a:p>
                  </a:txBody>
                  <a:tcPr>
                    <a:solidFill>
                      <a:srgbClr val="0496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Основания для выплат</a:t>
                      </a:r>
                      <a:endParaRPr lang="ru-RU" sz="2400" dirty="0"/>
                    </a:p>
                  </a:txBody>
                  <a:tcPr>
                    <a:solidFill>
                      <a:srgbClr val="0496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2020 год</a:t>
                      </a:r>
                      <a:endParaRPr lang="ru-RU" sz="2400" dirty="0"/>
                    </a:p>
                  </a:txBody>
                  <a:tcPr>
                    <a:solidFill>
                      <a:srgbClr val="0496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183 чел.</a:t>
                      </a:r>
                    </a:p>
                    <a:p>
                      <a:pPr algn="ctr"/>
                      <a:r>
                        <a:rPr lang="ru-RU" sz="2400" dirty="0" smtClean="0"/>
                        <a:t>741 тыс. р.</a:t>
                      </a:r>
                      <a:endParaRPr lang="ru-RU" sz="2400" dirty="0"/>
                    </a:p>
                  </a:txBody>
                  <a:tcPr>
                    <a:solidFill>
                      <a:srgbClr val="05B5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Потеря близкого</a:t>
                      </a:r>
                      <a:r>
                        <a:rPr lang="ru-RU" sz="2400" baseline="0" dirty="0" smtClean="0"/>
                        <a:t> человека</a:t>
                      </a:r>
                      <a:endParaRPr lang="ru-RU" sz="2400" dirty="0"/>
                    </a:p>
                  </a:txBody>
                  <a:tcPr anchor="ctr">
                    <a:solidFill>
                      <a:srgbClr val="BF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290 чел.</a:t>
                      </a:r>
                    </a:p>
                    <a:p>
                      <a:pPr algn="ctr"/>
                      <a:r>
                        <a:rPr lang="ru-RU" sz="2400" dirty="0" smtClean="0"/>
                        <a:t>1 205 тыс. р.</a:t>
                      </a:r>
                      <a:endParaRPr lang="ru-RU" sz="2400" dirty="0"/>
                    </a:p>
                  </a:txBody>
                  <a:tcPr>
                    <a:solidFill>
                      <a:srgbClr val="05B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 чел.</a:t>
                      </a:r>
                    </a:p>
                    <a:p>
                      <a:pPr algn="ctr"/>
                      <a:r>
                        <a:rPr lang="ru-RU" sz="2400" dirty="0" smtClean="0"/>
                        <a:t>86 тыс. р.</a:t>
                      </a:r>
                      <a:endParaRPr lang="ru-RU" sz="2400" dirty="0"/>
                    </a:p>
                  </a:txBody>
                  <a:tcPr>
                    <a:solidFill>
                      <a:srgbClr val="05B5C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Ущерб имуществу</a:t>
                      </a:r>
                      <a:endParaRPr lang="ru-RU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BF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 чел.</a:t>
                      </a:r>
                    </a:p>
                    <a:p>
                      <a:pPr algn="ctr"/>
                      <a:r>
                        <a:rPr lang="ru-RU" sz="2400" dirty="0" smtClean="0"/>
                        <a:t>95 тыс. р.</a:t>
                      </a:r>
                      <a:endParaRPr lang="ru-RU" sz="2400" dirty="0"/>
                    </a:p>
                  </a:txBody>
                  <a:tcPr>
                    <a:solidFill>
                      <a:srgbClr val="05B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32 чел.</a:t>
                      </a:r>
                    </a:p>
                    <a:p>
                      <a:pPr algn="ctr"/>
                      <a:r>
                        <a:rPr lang="ru-RU" sz="2400" dirty="0" smtClean="0"/>
                        <a:t>248 тыс. р.</a:t>
                      </a:r>
                      <a:endParaRPr lang="ru-RU" sz="2400" dirty="0"/>
                    </a:p>
                  </a:txBody>
                  <a:tcPr>
                    <a:solidFill>
                      <a:srgbClr val="05B5C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Дорогостоящее лечение</a:t>
                      </a:r>
                      <a:endParaRPr lang="ru-RU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BF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89 чел.</a:t>
                      </a:r>
                    </a:p>
                    <a:p>
                      <a:pPr algn="ctr"/>
                      <a:r>
                        <a:rPr lang="ru-RU" sz="2400" dirty="0" smtClean="0"/>
                        <a:t>699,5 тыс. р.</a:t>
                      </a:r>
                      <a:endParaRPr lang="ru-RU" sz="2400" dirty="0"/>
                    </a:p>
                  </a:txBody>
                  <a:tcPr>
                    <a:solidFill>
                      <a:srgbClr val="05B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51 чел.</a:t>
                      </a:r>
                    </a:p>
                    <a:p>
                      <a:pPr algn="ctr"/>
                      <a:r>
                        <a:rPr lang="ru-RU" sz="2400" dirty="0" smtClean="0"/>
                        <a:t>190 тыс. р.</a:t>
                      </a:r>
                      <a:endParaRPr lang="ru-RU" sz="2400" dirty="0"/>
                    </a:p>
                  </a:txBody>
                  <a:tcPr>
                    <a:solidFill>
                      <a:srgbClr val="05B5C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связи с юбилейными датами</a:t>
                      </a:r>
                      <a:endParaRPr lang="ru-RU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BF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59 чел.</a:t>
                      </a:r>
                    </a:p>
                    <a:p>
                      <a:pPr algn="ctr"/>
                      <a:r>
                        <a:rPr lang="ru-RU" sz="2400" dirty="0" smtClean="0"/>
                        <a:t>213 тыс. р.</a:t>
                      </a:r>
                      <a:endParaRPr lang="ru-RU" sz="2400" dirty="0"/>
                    </a:p>
                  </a:txBody>
                  <a:tcPr>
                    <a:solidFill>
                      <a:srgbClr val="05B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317 чел.</a:t>
                      </a:r>
                    </a:p>
                    <a:p>
                      <a:pPr algn="ctr"/>
                      <a:r>
                        <a:rPr lang="ru-RU" sz="2400" dirty="0" smtClean="0"/>
                        <a:t>1 571 тыс. р.</a:t>
                      </a:r>
                      <a:endParaRPr lang="ru-RU" sz="2400" dirty="0"/>
                    </a:p>
                  </a:txBody>
                  <a:tcPr>
                    <a:solidFill>
                      <a:srgbClr val="9BD7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Всего</a:t>
                      </a:r>
                      <a:endParaRPr lang="ru-RU" sz="2400" dirty="0"/>
                    </a:p>
                  </a:txBody>
                  <a:tcPr anchor="ctr">
                    <a:solidFill>
                      <a:srgbClr val="9BD7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448 чел.</a:t>
                      </a:r>
                    </a:p>
                    <a:p>
                      <a:pPr algn="ctr"/>
                      <a:r>
                        <a:rPr lang="ru-RU" sz="2400" dirty="0" smtClean="0"/>
                        <a:t>2 212,5 тыс. р.</a:t>
                      </a:r>
                      <a:endParaRPr lang="ru-RU" sz="2400" dirty="0"/>
                    </a:p>
                  </a:txBody>
                  <a:tcPr>
                    <a:solidFill>
                      <a:srgbClr val="9BD7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75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1088985" y="166691"/>
            <a:ext cx="9518055" cy="646331"/>
            <a:chOff x="6080760" y="1044564"/>
            <a:chExt cx="9616027" cy="646331"/>
          </a:xfrm>
        </p:grpSpPr>
        <p:sp>
          <p:nvSpPr>
            <p:cNvPr id="3" name="文本框 12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4" name="文本框 13"/>
            <p:cNvSpPr txBox="1"/>
            <p:nvPr/>
          </p:nvSpPr>
          <p:spPr>
            <a:xfrm>
              <a:off x="7061707" y="1167675"/>
              <a:ext cx="863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Оздоровление и отдых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972800" y="287383"/>
            <a:ext cx="901337" cy="43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78792"/>
              </p:ext>
            </p:extLst>
          </p:nvPr>
        </p:nvGraphicFramePr>
        <p:xfrm>
          <a:off x="3398353" y="936135"/>
          <a:ext cx="8229600" cy="5019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70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161">
                <a:tc>
                  <a:txBody>
                    <a:bodyPr/>
                    <a:lstStyle/>
                    <a:p>
                      <a:pPr algn="r"/>
                      <a:r>
                        <a:rPr lang="ru-RU" sz="2400" dirty="0" smtClean="0"/>
                        <a:t>Санатории и пансионаты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337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«Учитель» г. Ялта</a:t>
                      </a:r>
                      <a:endParaRPr lang="ru-RU" sz="1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45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729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«Солнышко»   г. Адлер</a:t>
                      </a:r>
                      <a:endParaRPr lang="ru-RU" sz="1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29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025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Гостевой дом «У </a:t>
                      </a:r>
                      <a:r>
                        <a:rPr lang="ru-RU" sz="18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Айдера</a:t>
                      </a:r>
                      <a:r>
                        <a:rPr lang="ru-RU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», </a:t>
                      </a:r>
                      <a:br>
                        <a:rPr lang="ru-RU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</a:br>
                      <a:r>
                        <a:rPr lang="ru-RU" sz="18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пгт</a:t>
                      </a:r>
                      <a:r>
                        <a:rPr lang="ru-RU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Черноморское</a:t>
                      </a:r>
                      <a:endParaRPr lang="ru-RU" sz="1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34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247">
                <a:tc>
                  <a:txBody>
                    <a:bodyPr/>
                    <a:lstStyle/>
                    <a:p>
                      <a:pPr algn="r"/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«Градостроитель» </a:t>
                      </a:r>
                      <a:r>
                        <a:rPr lang="ru-RU" sz="1800" dirty="0" err="1" smtClean="0">
                          <a:solidFill>
                            <a:srgbClr val="0070C0"/>
                          </a:solidFill>
                        </a:rPr>
                        <a:t>г.Тюмень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br>
                        <a:rPr lang="ru-RU" sz="1800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rgbClr val="0070C0"/>
                          </a:solidFill>
                        </a:rPr>
                        <a:t>софинансирование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ru-RU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94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51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989"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«Берёзовая роща» </a:t>
                      </a:r>
                      <a:r>
                        <a:rPr lang="ru-RU" sz="1800" dirty="0" err="1" smtClean="0">
                          <a:solidFill>
                            <a:srgbClr val="0070C0"/>
                          </a:solidFill>
                        </a:rPr>
                        <a:t>г.Тюмень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br>
                        <a:rPr lang="ru-RU" sz="1800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rgbClr val="0070C0"/>
                          </a:solidFill>
                        </a:rPr>
                        <a:t>софинансирование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21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4989">
                <a:tc>
                  <a:txBody>
                    <a:bodyPr/>
                    <a:lstStyle/>
                    <a:p>
                      <a:pPr marL="0" algn="r" defTabSz="685800" rtl="0" eaLnBrk="1" latinLnBrk="0" hangingPunct="1"/>
                      <a:r>
                        <a:rPr lang="ru-RU" sz="1800" b="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Оплата санаторно-курортного лечения</a:t>
                      </a:r>
                      <a:endParaRPr lang="ru-RU" sz="1800" b="0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4989">
                <a:tc>
                  <a:txBody>
                    <a:bodyPr/>
                    <a:lstStyle/>
                    <a:p>
                      <a:pPr algn="r"/>
                      <a:r>
                        <a:rPr lang="ru-RU" sz="18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Лагеря с дневным пребыванием детей </a:t>
                      </a:r>
                      <a:br>
                        <a:rPr lang="ru-RU" sz="18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(оплата культурно-развлекательной программы)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495"/>
          <a:stretch/>
        </p:blipFill>
        <p:spPr>
          <a:xfrm>
            <a:off x="3907118" y="1398453"/>
            <a:ext cx="2553933" cy="887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3" r="245" b="433"/>
          <a:stretch/>
        </p:blipFill>
        <p:spPr>
          <a:xfrm>
            <a:off x="3162537" y="2059902"/>
            <a:ext cx="2548869" cy="887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" b="34291"/>
          <a:stretch/>
        </p:blipFill>
        <p:spPr>
          <a:xfrm>
            <a:off x="2385178" y="2705891"/>
            <a:ext cx="2548869" cy="887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68" r="890" b="26150"/>
          <a:stretch/>
        </p:blipFill>
        <p:spPr>
          <a:xfrm>
            <a:off x="1608949" y="3416306"/>
            <a:ext cx="2545521" cy="903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8" b="12644"/>
          <a:stretch/>
        </p:blipFill>
        <p:spPr>
          <a:xfrm>
            <a:off x="852832" y="4081199"/>
            <a:ext cx="2545521" cy="911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7" y="1037538"/>
            <a:ext cx="1565789" cy="16773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0675" y="6128220"/>
            <a:ext cx="1053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496A8"/>
                </a:solidFill>
              </a:rPr>
              <a:t>В 2020 году на оздоровление и отдых израсходовано  3 268 554 руб.</a:t>
            </a:r>
            <a:endParaRPr lang="ru-RU" sz="2400" dirty="0">
              <a:solidFill>
                <a:srgbClr val="0496A8"/>
              </a:solidFill>
            </a:endParaRPr>
          </a:p>
        </p:txBody>
      </p:sp>
      <p:pic>
        <p:nvPicPr>
          <p:cNvPr id="15" name="Рисунок 14" descr="https://sun9-20.userapi.com/impg/c857624/v857624406/225c9d/Veb3kQf8o3A.jpg?size=1600x1200&amp;quality=96&amp;sign=c82eb243554ac5659efb3d6933be28ca&amp;type=album"/>
          <p:cNvPicPr/>
          <p:nvPr/>
        </p:nvPicPr>
        <p:blipFill rotWithShape="1">
          <a:blip r:embed="rId9" cstate="print"/>
          <a:srcRect t="4565" b="37553"/>
          <a:stretch/>
        </p:blipFill>
        <p:spPr bwMode="auto">
          <a:xfrm>
            <a:off x="1606954" y="4992778"/>
            <a:ext cx="2545521" cy="9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60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ontent Placeholder 2"/>
          <p:cNvSpPr txBox="1">
            <a:spLocks noChangeArrowheads="1"/>
          </p:cNvSpPr>
          <p:nvPr/>
        </p:nvSpPr>
        <p:spPr bwMode="auto">
          <a:xfrm>
            <a:off x="155155" y="4829175"/>
            <a:ext cx="2933699" cy="1089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00" tIns="60949" rIns="121900" bIns="60949"/>
          <a:lstStyle/>
          <a:p>
            <a:pPr algn="ctr">
              <a:lnSpc>
                <a:spcPct val="130000"/>
              </a:lnSpc>
            </a:pPr>
            <a:r>
              <a:rPr lang="ru-RU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официальный сайт</a:t>
            </a:r>
          </a:p>
        </p:txBody>
      </p:sp>
      <p:cxnSp>
        <p:nvCxnSpPr>
          <p:cNvPr id="66" name="Straight Connector 83"/>
          <p:cNvCxnSpPr>
            <a:cxnSpLocks noChangeShapeType="1"/>
          </p:cNvCxnSpPr>
          <p:nvPr/>
        </p:nvCxnSpPr>
        <p:spPr bwMode="auto">
          <a:xfrm flipH="1">
            <a:off x="933451" y="4835525"/>
            <a:ext cx="10206037" cy="0"/>
          </a:xfrm>
          <a:prstGeom prst="line">
            <a:avLst/>
          </a:prstGeom>
          <a:noFill/>
          <a:ln w="9525">
            <a:solidFill>
              <a:srgbClr val="D9D9D9"/>
            </a:solidFill>
            <a:prstDash val="sysDot"/>
            <a:round/>
          </a:ln>
        </p:spPr>
      </p:cxnSp>
      <p:sp>
        <p:nvSpPr>
          <p:cNvPr id="67" name="Rectangle 1436"/>
          <p:cNvSpPr>
            <a:spLocks noChangeArrowheads="1"/>
          </p:cNvSpPr>
          <p:nvPr/>
        </p:nvSpPr>
        <p:spPr bwMode="auto">
          <a:xfrm>
            <a:off x="396510" y="4259755"/>
            <a:ext cx="2450991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 defTabSz="1218565">
              <a:defRPr/>
            </a:pPr>
            <a:r>
              <a:rPr lang="ru-RU" sz="2000" b="1" kern="0" dirty="0" smtClean="0">
                <a:solidFill>
                  <a:srgbClr val="95A5A6"/>
                </a:solidFill>
                <a:cs typeface="Arial" panose="020B0604020202020204" pitchFamily="34" charset="0"/>
              </a:rPr>
              <a:t>6425 </a:t>
            </a:r>
          </a:p>
          <a:p>
            <a:pPr algn="ctr" defTabSz="1218565">
              <a:defRPr/>
            </a:pPr>
            <a:r>
              <a:rPr lang="ru-RU" sz="2000" b="1" kern="0" dirty="0" smtClean="0">
                <a:solidFill>
                  <a:srgbClr val="95A5A6"/>
                </a:solidFill>
                <a:cs typeface="Arial" panose="020B0604020202020204" pitchFamily="34" charset="0"/>
              </a:rPr>
              <a:t>посетителей за год</a:t>
            </a:r>
          </a:p>
        </p:txBody>
      </p:sp>
      <p:sp>
        <p:nvSpPr>
          <p:cNvPr id="68" name="Freeform 6"/>
          <p:cNvSpPr>
            <a:spLocks noEditPoints="1"/>
          </p:cNvSpPr>
          <p:nvPr/>
        </p:nvSpPr>
        <p:spPr bwMode="auto">
          <a:xfrm>
            <a:off x="1484313" y="4083050"/>
            <a:ext cx="222249" cy="195263"/>
          </a:xfrm>
          <a:custGeom>
            <a:avLst/>
            <a:gdLst>
              <a:gd name="T0" fmla="*/ 400 w 400"/>
              <a:gd name="T1" fmla="*/ 352 h 352"/>
              <a:gd name="T2" fmla="*/ 394 w 400"/>
              <a:gd name="T3" fmla="*/ 268 h 352"/>
              <a:gd name="T4" fmla="*/ 342 w 400"/>
              <a:gd name="T5" fmla="*/ 236 h 352"/>
              <a:gd name="T6" fmla="*/ 303 w 400"/>
              <a:gd name="T7" fmla="*/ 191 h 352"/>
              <a:gd name="T8" fmla="*/ 316 w 400"/>
              <a:gd name="T9" fmla="*/ 157 h 352"/>
              <a:gd name="T10" fmla="*/ 327 w 400"/>
              <a:gd name="T11" fmla="*/ 134 h 352"/>
              <a:gd name="T12" fmla="*/ 322 w 400"/>
              <a:gd name="T13" fmla="*/ 122 h 352"/>
              <a:gd name="T14" fmla="*/ 325 w 400"/>
              <a:gd name="T15" fmla="*/ 98 h 352"/>
              <a:gd name="T16" fmla="*/ 278 w 400"/>
              <a:gd name="T17" fmla="*/ 51 h 352"/>
              <a:gd name="T18" fmla="*/ 230 w 400"/>
              <a:gd name="T19" fmla="*/ 98 h 352"/>
              <a:gd name="T20" fmla="*/ 233 w 400"/>
              <a:gd name="T21" fmla="*/ 122 h 352"/>
              <a:gd name="T22" fmla="*/ 229 w 400"/>
              <a:gd name="T23" fmla="*/ 134 h 352"/>
              <a:gd name="T24" fmla="*/ 240 w 400"/>
              <a:gd name="T25" fmla="*/ 157 h 352"/>
              <a:gd name="T26" fmla="*/ 253 w 400"/>
              <a:gd name="T27" fmla="*/ 191 h 352"/>
              <a:gd name="T28" fmla="*/ 236 w 400"/>
              <a:gd name="T29" fmla="*/ 224 h 352"/>
              <a:gd name="T30" fmla="*/ 310 w 400"/>
              <a:gd name="T31" fmla="*/ 292 h 352"/>
              <a:gd name="T32" fmla="*/ 310 w 400"/>
              <a:gd name="T33" fmla="*/ 352 h 352"/>
              <a:gd name="T34" fmla="*/ 400 w 400"/>
              <a:gd name="T35" fmla="*/ 352 h 352"/>
              <a:gd name="T36" fmla="*/ 204 w 400"/>
              <a:gd name="T37" fmla="*/ 247 h 352"/>
              <a:gd name="T38" fmla="*/ 152 w 400"/>
              <a:gd name="T39" fmla="*/ 187 h 352"/>
              <a:gd name="T40" fmla="*/ 169 w 400"/>
              <a:gd name="T41" fmla="*/ 142 h 352"/>
              <a:gd name="T42" fmla="*/ 184 w 400"/>
              <a:gd name="T43" fmla="*/ 111 h 352"/>
              <a:gd name="T44" fmla="*/ 179 w 400"/>
              <a:gd name="T45" fmla="*/ 95 h 352"/>
              <a:gd name="T46" fmla="*/ 183 w 400"/>
              <a:gd name="T47" fmla="*/ 63 h 352"/>
              <a:gd name="T48" fmla="*/ 119 w 400"/>
              <a:gd name="T49" fmla="*/ 0 h 352"/>
              <a:gd name="T50" fmla="*/ 55 w 400"/>
              <a:gd name="T51" fmla="*/ 63 h 352"/>
              <a:gd name="T52" fmla="*/ 59 w 400"/>
              <a:gd name="T53" fmla="*/ 95 h 352"/>
              <a:gd name="T54" fmla="*/ 53 w 400"/>
              <a:gd name="T55" fmla="*/ 111 h 352"/>
              <a:gd name="T56" fmla="*/ 68 w 400"/>
              <a:gd name="T57" fmla="*/ 142 h 352"/>
              <a:gd name="T58" fmla="*/ 86 w 400"/>
              <a:gd name="T59" fmla="*/ 187 h 352"/>
              <a:gd name="T60" fmla="*/ 33 w 400"/>
              <a:gd name="T61" fmla="*/ 247 h 352"/>
              <a:gd name="T62" fmla="*/ 0 w 400"/>
              <a:gd name="T63" fmla="*/ 279 h 352"/>
              <a:gd name="T64" fmla="*/ 0 w 400"/>
              <a:gd name="T65" fmla="*/ 352 h 352"/>
              <a:gd name="T66" fmla="*/ 278 w 400"/>
              <a:gd name="T67" fmla="*/ 352 h 352"/>
              <a:gd name="T68" fmla="*/ 278 w 400"/>
              <a:gd name="T69" fmla="*/ 297 h 352"/>
              <a:gd name="T70" fmla="*/ 204 w 400"/>
              <a:gd name="T71" fmla="*/ 247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0" h="352">
                <a:moveTo>
                  <a:pt x="400" y="352"/>
                </a:moveTo>
                <a:cubicBezTo>
                  <a:pt x="400" y="352"/>
                  <a:pt x="399" y="276"/>
                  <a:pt x="394" y="268"/>
                </a:cubicBezTo>
                <a:cubicBezTo>
                  <a:pt x="387" y="257"/>
                  <a:pt x="371" y="249"/>
                  <a:pt x="342" y="236"/>
                </a:cubicBezTo>
                <a:cubicBezTo>
                  <a:pt x="312" y="224"/>
                  <a:pt x="303" y="213"/>
                  <a:pt x="303" y="191"/>
                </a:cubicBezTo>
                <a:cubicBezTo>
                  <a:pt x="303" y="177"/>
                  <a:pt x="312" y="182"/>
                  <a:pt x="316" y="157"/>
                </a:cubicBezTo>
                <a:cubicBezTo>
                  <a:pt x="317" y="147"/>
                  <a:pt x="325" y="157"/>
                  <a:pt x="327" y="134"/>
                </a:cubicBezTo>
                <a:cubicBezTo>
                  <a:pt x="327" y="124"/>
                  <a:pt x="322" y="122"/>
                  <a:pt x="322" y="122"/>
                </a:cubicBezTo>
                <a:cubicBezTo>
                  <a:pt x="322" y="122"/>
                  <a:pt x="325" y="108"/>
                  <a:pt x="325" y="98"/>
                </a:cubicBezTo>
                <a:cubicBezTo>
                  <a:pt x="327" y="85"/>
                  <a:pt x="319" y="51"/>
                  <a:pt x="278" y="51"/>
                </a:cubicBezTo>
                <a:cubicBezTo>
                  <a:pt x="236" y="51"/>
                  <a:pt x="229" y="85"/>
                  <a:pt x="230" y="98"/>
                </a:cubicBezTo>
                <a:cubicBezTo>
                  <a:pt x="231" y="108"/>
                  <a:pt x="233" y="122"/>
                  <a:pt x="233" y="122"/>
                </a:cubicBezTo>
                <a:cubicBezTo>
                  <a:pt x="233" y="122"/>
                  <a:pt x="229" y="124"/>
                  <a:pt x="229" y="134"/>
                </a:cubicBezTo>
                <a:cubicBezTo>
                  <a:pt x="230" y="157"/>
                  <a:pt x="238" y="147"/>
                  <a:pt x="240" y="157"/>
                </a:cubicBezTo>
                <a:cubicBezTo>
                  <a:pt x="244" y="182"/>
                  <a:pt x="253" y="177"/>
                  <a:pt x="253" y="191"/>
                </a:cubicBezTo>
                <a:cubicBezTo>
                  <a:pt x="253" y="206"/>
                  <a:pt x="248" y="216"/>
                  <a:pt x="236" y="224"/>
                </a:cubicBezTo>
                <a:cubicBezTo>
                  <a:pt x="301" y="257"/>
                  <a:pt x="310" y="263"/>
                  <a:pt x="310" y="292"/>
                </a:cubicBezTo>
                <a:cubicBezTo>
                  <a:pt x="310" y="352"/>
                  <a:pt x="310" y="352"/>
                  <a:pt x="310" y="352"/>
                </a:cubicBezTo>
                <a:lnTo>
                  <a:pt x="400" y="352"/>
                </a:lnTo>
                <a:close/>
                <a:moveTo>
                  <a:pt x="204" y="247"/>
                </a:moveTo>
                <a:cubicBezTo>
                  <a:pt x="165" y="231"/>
                  <a:pt x="152" y="217"/>
                  <a:pt x="152" y="187"/>
                </a:cubicBezTo>
                <a:cubicBezTo>
                  <a:pt x="152" y="169"/>
                  <a:pt x="164" y="175"/>
                  <a:pt x="169" y="142"/>
                </a:cubicBezTo>
                <a:cubicBezTo>
                  <a:pt x="172" y="129"/>
                  <a:pt x="182" y="142"/>
                  <a:pt x="184" y="111"/>
                </a:cubicBezTo>
                <a:cubicBezTo>
                  <a:pt x="184" y="98"/>
                  <a:pt x="179" y="95"/>
                  <a:pt x="179" y="95"/>
                </a:cubicBezTo>
                <a:cubicBezTo>
                  <a:pt x="179" y="95"/>
                  <a:pt x="181" y="77"/>
                  <a:pt x="183" y="63"/>
                </a:cubicBezTo>
                <a:cubicBezTo>
                  <a:pt x="184" y="45"/>
                  <a:pt x="174" y="0"/>
                  <a:pt x="119" y="0"/>
                </a:cubicBezTo>
                <a:cubicBezTo>
                  <a:pt x="64" y="0"/>
                  <a:pt x="54" y="45"/>
                  <a:pt x="55" y="63"/>
                </a:cubicBezTo>
                <a:cubicBezTo>
                  <a:pt x="56" y="77"/>
                  <a:pt x="59" y="95"/>
                  <a:pt x="59" y="95"/>
                </a:cubicBezTo>
                <a:cubicBezTo>
                  <a:pt x="59" y="95"/>
                  <a:pt x="53" y="98"/>
                  <a:pt x="53" y="111"/>
                </a:cubicBezTo>
                <a:cubicBezTo>
                  <a:pt x="55" y="142"/>
                  <a:pt x="66" y="129"/>
                  <a:pt x="68" y="142"/>
                </a:cubicBezTo>
                <a:cubicBezTo>
                  <a:pt x="74" y="175"/>
                  <a:pt x="86" y="169"/>
                  <a:pt x="86" y="187"/>
                </a:cubicBezTo>
                <a:cubicBezTo>
                  <a:pt x="86" y="217"/>
                  <a:pt x="73" y="231"/>
                  <a:pt x="33" y="247"/>
                </a:cubicBezTo>
                <a:cubicBezTo>
                  <a:pt x="21" y="252"/>
                  <a:pt x="0" y="260"/>
                  <a:pt x="0" y="279"/>
                </a:cubicBezTo>
                <a:cubicBezTo>
                  <a:pt x="0" y="352"/>
                  <a:pt x="0" y="352"/>
                  <a:pt x="0" y="352"/>
                </a:cubicBezTo>
                <a:cubicBezTo>
                  <a:pt x="278" y="352"/>
                  <a:pt x="278" y="352"/>
                  <a:pt x="278" y="352"/>
                </a:cubicBezTo>
                <a:cubicBezTo>
                  <a:pt x="278" y="352"/>
                  <a:pt x="278" y="309"/>
                  <a:pt x="278" y="297"/>
                </a:cubicBezTo>
                <a:cubicBezTo>
                  <a:pt x="278" y="280"/>
                  <a:pt x="244" y="264"/>
                  <a:pt x="204" y="24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121900" tIns="60949" rIns="121900" bIns="60949"/>
          <a:lstStyle/>
          <a:p>
            <a:pPr defTabSz="1218565">
              <a:defRPr/>
            </a:pPr>
            <a:endParaRPr lang="en-US" sz="3200" kern="0" dirty="0">
              <a:solidFill>
                <a:srgbClr val="95A5A6"/>
              </a:solidFill>
            </a:endParaRPr>
          </a:p>
        </p:txBody>
      </p:sp>
      <p:sp>
        <p:nvSpPr>
          <p:cNvPr id="69" name="Rectangle 1436"/>
          <p:cNvSpPr>
            <a:spLocks noChangeArrowheads="1"/>
          </p:cNvSpPr>
          <p:nvPr/>
        </p:nvSpPr>
        <p:spPr bwMode="auto">
          <a:xfrm>
            <a:off x="6458593" y="4259755"/>
            <a:ext cx="1812497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 defTabSz="1218565">
              <a:defRPr/>
            </a:pPr>
            <a:r>
              <a:rPr lang="ru-RU" sz="2000" b="1" kern="0" dirty="0" smtClean="0">
                <a:solidFill>
                  <a:srgbClr val="95A5A6"/>
                </a:solidFill>
                <a:cs typeface="Arial" panose="020B0604020202020204" pitchFamily="34" charset="0"/>
              </a:rPr>
              <a:t>267         подписчиков</a:t>
            </a:r>
            <a:endParaRPr lang="en-US" sz="4000" b="1" kern="0" dirty="0">
              <a:solidFill>
                <a:srgbClr val="95A5A6"/>
              </a:solidFill>
              <a:cs typeface="Arial" panose="020B0604020202020204" pitchFamily="34" charset="0"/>
            </a:endParaRPr>
          </a:p>
        </p:txBody>
      </p:sp>
      <p:sp>
        <p:nvSpPr>
          <p:cNvPr id="70" name="Freeform 6"/>
          <p:cNvSpPr>
            <a:spLocks noEditPoints="1"/>
          </p:cNvSpPr>
          <p:nvPr/>
        </p:nvSpPr>
        <p:spPr bwMode="auto">
          <a:xfrm>
            <a:off x="7294565" y="4068762"/>
            <a:ext cx="222249" cy="195263"/>
          </a:xfrm>
          <a:custGeom>
            <a:avLst/>
            <a:gdLst>
              <a:gd name="T0" fmla="*/ 400 w 400"/>
              <a:gd name="T1" fmla="*/ 352 h 352"/>
              <a:gd name="T2" fmla="*/ 394 w 400"/>
              <a:gd name="T3" fmla="*/ 268 h 352"/>
              <a:gd name="T4" fmla="*/ 342 w 400"/>
              <a:gd name="T5" fmla="*/ 236 h 352"/>
              <a:gd name="T6" fmla="*/ 303 w 400"/>
              <a:gd name="T7" fmla="*/ 191 h 352"/>
              <a:gd name="T8" fmla="*/ 316 w 400"/>
              <a:gd name="T9" fmla="*/ 157 h 352"/>
              <a:gd name="T10" fmla="*/ 327 w 400"/>
              <a:gd name="T11" fmla="*/ 134 h 352"/>
              <a:gd name="T12" fmla="*/ 322 w 400"/>
              <a:gd name="T13" fmla="*/ 122 h 352"/>
              <a:gd name="T14" fmla="*/ 325 w 400"/>
              <a:gd name="T15" fmla="*/ 98 h 352"/>
              <a:gd name="T16" fmla="*/ 278 w 400"/>
              <a:gd name="T17" fmla="*/ 51 h 352"/>
              <a:gd name="T18" fmla="*/ 230 w 400"/>
              <a:gd name="T19" fmla="*/ 98 h 352"/>
              <a:gd name="T20" fmla="*/ 233 w 400"/>
              <a:gd name="T21" fmla="*/ 122 h 352"/>
              <a:gd name="T22" fmla="*/ 229 w 400"/>
              <a:gd name="T23" fmla="*/ 134 h 352"/>
              <a:gd name="T24" fmla="*/ 240 w 400"/>
              <a:gd name="T25" fmla="*/ 157 h 352"/>
              <a:gd name="T26" fmla="*/ 253 w 400"/>
              <a:gd name="T27" fmla="*/ 191 h 352"/>
              <a:gd name="T28" fmla="*/ 236 w 400"/>
              <a:gd name="T29" fmla="*/ 224 h 352"/>
              <a:gd name="T30" fmla="*/ 310 w 400"/>
              <a:gd name="T31" fmla="*/ 292 h 352"/>
              <a:gd name="T32" fmla="*/ 310 w 400"/>
              <a:gd name="T33" fmla="*/ 352 h 352"/>
              <a:gd name="T34" fmla="*/ 400 w 400"/>
              <a:gd name="T35" fmla="*/ 352 h 352"/>
              <a:gd name="T36" fmla="*/ 204 w 400"/>
              <a:gd name="T37" fmla="*/ 247 h 352"/>
              <a:gd name="T38" fmla="*/ 152 w 400"/>
              <a:gd name="T39" fmla="*/ 187 h 352"/>
              <a:gd name="T40" fmla="*/ 169 w 400"/>
              <a:gd name="T41" fmla="*/ 142 h 352"/>
              <a:gd name="T42" fmla="*/ 184 w 400"/>
              <a:gd name="T43" fmla="*/ 111 h 352"/>
              <a:gd name="T44" fmla="*/ 179 w 400"/>
              <a:gd name="T45" fmla="*/ 95 h 352"/>
              <a:gd name="T46" fmla="*/ 183 w 400"/>
              <a:gd name="T47" fmla="*/ 63 h 352"/>
              <a:gd name="T48" fmla="*/ 119 w 400"/>
              <a:gd name="T49" fmla="*/ 0 h 352"/>
              <a:gd name="T50" fmla="*/ 55 w 400"/>
              <a:gd name="T51" fmla="*/ 63 h 352"/>
              <a:gd name="T52" fmla="*/ 59 w 400"/>
              <a:gd name="T53" fmla="*/ 95 h 352"/>
              <a:gd name="T54" fmla="*/ 53 w 400"/>
              <a:gd name="T55" fmla="*/ 111 h 352"/>
              <a:gd name="T56" fmla="*/ 68 w 400"/>
              <a:gd name="T57" fmla="*/ 142 h 352"/>
              <a:gd name="T58" fmla="*/ 86 w 400"/>
              <a:gd name="T59" fmla="*/ 187 h 352"/>
              <a:gd name="T60" fmla="*/ 33 w 400"/>
              <a:gd name="T61" fmla="*/ 247 h 352"/>
              <a:gd name="T62" fmla="*/ 0 w 400"/>
              <a:gd name="T63" fmla="*/ 279 h 352"/>
              <a:gd name="T64" fmla="*/ 0 w 400"/>
              <a:gd name="T65" fmla="*/ 352 h 352"/>
              <a:gd name="T66" fmla="*/ 278 w 400"/>
              <a:gd name="T67" fmla="*/ 352 h 352"/>
              <a:gd name="T68" fmla="*/ 278 w 400"/>
              <a:gd name="T69" fmla="*/ 297 h 352"/>
              <a:gd name="T70" fmla="*/ 204 w 400"/>
              <a:gd name="T71" fmla="*/ 247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0" h="352">
                <a:moveTo>
                  <a:pt x="400" y="352"/>
                </a:moveTo>
                <a:cubicBezTo>
                  <a:pt x="400" y="352"/>
                  <a:pt x="399" y="276"/>
                  <a:pt x="394" y="268"/>
                </a:cubicBezTo>
                <a:cubicBezTo>
                  <a:pt x="387" y="257"/>
                  <a:pt x="371" y="249"/>
                  <a:pt x="342" y="236"/>
                </a:cubicBezTo>
                <a:cubicBezTo>
                  <a:pt x="312" y="224"/>
                  <a:pt x="303" y="213"/>
                  <a:pt x="303" y="191"/>
                </a:cubicBezTo>
                <a:cubicBezTo>
                  <a:pt x="303" y="177"/>
                  <a:pt x="312" y="182"/>
                  <a:pt x="316" y="157"/>
                </a:cubicBezTo>
                <a:cubicBezTo>
                  <a:pt x="317" y="147"/>
                  <a:pt x="325" y="157"/>
                  <a:pt x="327" y="134"/>
                </a:cubicBezTo>
                <a:cubicBezTo>
                  <a:pt x="327" y="124"/>
                  <a:pt x="322" y="122"/>
                  <a:pt x="322" y="122"/>
                </a:cubicBezTo>
                <a:cubicBezTo>
                  <a:pt x="322" y="122"/>
                  <a:pt x="325" y="108"/>
                  <a:pt x="325" y="98"/>
                </a:cubicBezTo>
                <a:cubicBezTo>
                  <a:pt x="327" y="85"/>
                  <a:pt x="319" y="51"/>
                  <a:pt x="278" y="51"/>
                </a:cubicBezTo>
                <a:cubicBezTo>
                  <a:pt x="236" y="51"/>
                  <a:pt x="229" y="85"/>
                  <a:pt x="230" y="98"/>
                </a:cubicBezTo>
                <a:cubicBezTo>
                  <a:pt x="231" y="108"/>
                  <a:pt x="233" y="122"/>
                  <a:pt x="233" y="122"/>
                </a:cubicBezTo>
                <a:cubicBezTo>
                  <a:pt x="233" y="122"/>
                  <a:pt x="229" y="124"/>
                  <a:pt x="229" y="134"/>
                </a:cubicBezTo>
                <a:cubicBezTo>
                  <a:pt x="230" y="157"/>
                  <a:pt x="238" y="147"/>
                  <a:pt x="240" y="157"/>
                </a:cubicBezTo>
                <a:cubicBezTo>
                  <a:pt x="244" y="182"/>
                  <a:pt x="253" y="177"/>
                  <a:pt x="253" y="191"/>
                </a:cubicBezTo>
                <a:cubicBezTo>
                  <a:pt x="253" y="206"/>
                  <a:pt x="248" y="216"/>
                  <a:pt x="236" y="224"/>
                </a:cubicBezTo>
                <a:cubicBezTo>
                  <a:pt x="301" y="257"/>
                  <a:pt x="310" y="263"/>
                  <a:pt x="310" y="292"/>
                </a:cubicBezTo>
                <a:cubicBezTo>
                  <a:pt x="310" y="352"/>
                  <a:pt x="310" y="352"/>
                  <a:pt x="310" y="352"/>
                </a:cubicBezTo>
                <a:lnTo>
                  <a:pt x="400" y="352"/>
                </a:lnTo>
                <a:close/>
                <a:moveTo>
                  <a:pt x="204" y="247"/>
                </a:moveTo>
                <a:cubicBezTo>
                  <a:pt x="165" y="231"/>
                  <a:pt x="152" y="217"/>
                  <a:pt x="152" y="187"/>
                </a:cubicBezTo>
                <a:cubicBezTo>
                  <a:pt x="152" y="169"/>
                  <a:pt x="164" y="175"/>
                  <a:pt x="169" y="142"/>
                </a:cubicBezTo>
                <a:cubicBezTo>
                  <a:pt x="172" y="129"/>
                  <a:pt x="182" y="142"/>
                  <a:pt x="184" y="111"/>
                </a:cubicBezTo>
                <a:cubicBezTo>
                  <a:pt x="184" y="98"/>
                  <a:pt x="179" y="95"/>
                  <a:pt x="179" y="95"/>
                </a:cubicBezTo>
                <a:cubicBezTo>
                  <a:pt x="179" y="95"/>
                  <a:pt x="181" y="77"/>
                  <a:pt x="183" y="63"/>
                </a:cubicBezTo>
                <a:cubicBezTo>
                  <a:pt x="184" y="45"/>
                  <a:pt x="174" y="0"/>
                  <a:pt x="119" y="0"/>
                </a:cubicBezTo>
                <a:cubicBezTo>
                  <a:pt x="64" y="0"/>
                  <a:pt x="54" y="45"/>
                  <a:pt x="55" y="63"/>
                </a:cubicBezTo>
                <a:cubicBezTo>
                  <a:pt x="56" y="77"/>
                  <a:pt x="59" y="95"/>
                  <a:pt x="59" y="95"/>
                </a:cubicBezTo>
                <a:cubicBezTo>
                  <a:pt x="59" y="95"/>
                  <a:pt x="53" y="98"/>
                  <a:pt x="53" y="111"/>
                </a:cubicBezTo>
                <a:cubicBezTo>
                  <a:pt x="55" y="142"/>
                  <a:pt x="66" y="129"/>
                  <a:pt x="68" y="142"/>
                </a:cubicBezTo>
                <a:cubicBezTo>
                  <a:pt x="74" y="175"/>
                  <a:pt x="86" y="169"/>
                  <a:pt x="86" y="187"/>
                </a:cubicBezTo>
                <a:cubicBezTo>
                  <a:pt x="86" y="217"/>
                  <a:pt x="73" y="231"/>
                  <a:pt x="33" y="247"/>
                </a:cubicBezTo>
                <a:cubicBezTo>
                  <a:pt x="21" y="252"/>
                  <a:pt x="0" y="260"/>
                  <a:pt x="0" y="279"/>
                </a:cubicBezTo>
                <a:cubicBezTo>
                  <a:pt x="0" y="352"/>
                  <a:pt x="0" y="352"/>
                  <a:pt x="0" y="352"/>
                </a:cubicBezTo>
                <a:cubicBezTo>
                  <a:pt x="278" y="352"/>
                  <a:pt x="278" y="352"/>
                  <a:pt x="278" y="352"/>
                </a:cubicBezTo>
                <a:cubicBezTo>
                  <a:pt x="278" y="352"/>
                  <a:pt x="278" y="309"/>
                  <a:pt x="278" y="297"/>
                </a:cubicBezTo>
                <a:cubicBezTo>
                  <a:pt x="278" y="280"/>
                  <a:pt x="244" y="264"/>
                  <a:pt x="204" y="24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121900" tIns="60949" rIns="121900" bIns="60949"/>
          <a:lstStyle/>
          <a:p>
            <a:pPr defTabSz="1218565">
              <a:defRPr/>
            </a:pPr>
            <a:endParaRPr lang="en-US" sz="3200" kern="0" dirty="0">
              <a:solidFill>
                <a:srgbClr val="95A5A6"/>
              </a:solidFill>
            </a:endParaRPr>
          </a:p>
        </p:txBody>
      </p:sp>
      <p:sp>
        <p:nvSpPr>
          <p:cNvPr id="71" name="Rectangle 1436"/>
          <p:cNvSpPr>
            <a:spLocks noChangeArrowheads="1"/>
          </p:cNvSpPr>
          <p:nvPr/>
        </p:nvSpPr>
        <p:spPr bwMode="auto">
          <a:xfrm>
            <a:off x="3626568" y="4259755"/>
            <a:ext cx="1787004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 defTabSz="1218565">
              <a:defRPr/>
            </a:pPr>
            <a:r>
              <a:rPr lang="ru-RU" sz="2000" b="1" kern="0" dirty="0" smtClean="0">
                <a:solidFill>
                  <a:srgbClr val="95A5A6"/>
                </a:solidFill>
                <a:cs typeface="Arial" panose="020B0604020202020204" pitchFamily="34" charset="0"/>
              </a:rPr>
              <a:t>1946 подписчиков</a:t>
            </a:r>
            <a:endParaRPr lang="en-US" sz="4000" b="1" kern="0" dirty="0">
              <a:solidFill>
                <a:srgbClr val="95A5A6"/>
              </a:solidFill>
              <a:cs typeface="Arial" panose="020B0604020202020204" pitchFamily="34" charset="0"/>
            </a:endParaRPr>
          </a:p>
        </p:txBody>
      </p:sp>
      <p:sp>
        <p:nvSpPr>
          <p:cNvPr id="72" name="Freeform 6"/>
          <p:cNvSpPr>
            <a:spLocks noEditPoints="1"/>
          </p:cNvSpPr>
          <p:nvPr/>
        </p:nvSpPr>
        <p:spPr bwMode="auto">
          <a:xfrm>
            <a:off x="4408945" y="4076210"/>
            <a:ext cx="222249" cy="195263"/>
          </a:xfrm>
          <a:custGeom>
            <a:avLst/>
            <a:gdLst>
              <a:gd name="T0" fmla="*/ 400 w 400"/>
              <a:gd name="T1" fmla="*/ 352 h 352"/>
              <a:gd name="T2" fmla="*/ 394 w 400"/>
              <a:gd name="T3" fmla="*/ 268 h 352"/>
              <a:gd name="T4" fmla="*/ 342 w 400"/>
              <a:gd name="T5" fmla="*/ 236 h 352"/>
              <a:gd name="T6" fmla="*/ 303 w 400"/>
              <a:gd name="T7" fmla="*/ 191 h 352"/>
              <a:gd name="T8" fmla="*/ 316 w 400"/>
              <a:gd name="T9" fmla="*/ 157 h 352"/>
              <a:gd name="T10" fmla="*/ 327 w 400"/>
              <a:gd name="T11" fmla="*/ 134 h 352"/>
              <a:gd name="T12" fmla="*/ 322 w 400"/>
              <a:gd name="T13" fmla="*/ 122 h 352"/>
              <a:gd name="T14" fmla="*/ 325 w 400"/>
              <a:gd name="T15" fmla="*/ 98 h 352"/>
              <a:gd name="T16" fmla="*/ 278 w 400"/>
              <a:gd name="T17" fmla="*/ 51 h 352"/>
              <a:gd name="T18" fmla="*/ 230 w 400"/>
              <a:gd name="T19" fmla="*/ 98 h 352"/>
              <a:gd name="T20" fmla="*/ 233 w 400"/>
              <a:gd name="T21" fmla="*/ 122 h 352"/>
              <a:gd name="T22" fmla="*/ 229 w 400"/>
              <a:gd name="T23" fmla="*/ 134 h 352"/>
              <a:gd name="T24" fmla="*/ 240 w 400"/>
              <a:gd name="T25" fmla="*/ 157 h 352"/>
              <a:gd name="T26" fmla="*/ 253 w 400"/>
              <a:gd name="T27" fmla="*/ 191 h 352"/>
              <a:gd name="T28" fmla="*/ 236 w 400"/>
              <a:gd name="T29" fmla="*/ 224 h 352"/>
              <a:gd name="T30" fmla="*/ 310 w 400"/>
              <a:gd name="T31" fmla="*/ 292 h 352"/>
              <a:gd name="T32" fmla="*/ 310 w 400"/>
              <a:gd name="T33" fmla="*/ 352 h 352"/>
              <a:gd name="T34" fmla="*/ 400 w 400"/>
              <a:gd name="T35" fmla="*/ 352 h 352"/>
              <a:gd name="T36" fmla="*/ 204 w 400"/>
              <a:gd name="T37" fmla="*/ 247 h 352"/>
              <a:gd name="T38" fmla="*/ 152 w 400"/>
              <a:gd name="T39" fmla="*/ 187 h 352"/>
              <a:gd name="T40" fmla="*/ 169 w 400"/>
              <a:gd name="T41" fmla="*/ 142 h 352"/>
              <a:gd name="T42" fmla="*/ 184 w 400"/>
              <a:gd name="T43" fmla="*/ 111 h 352"/>
              <a:gd name="T44" fmla="*/ 179 w 400"/>
              <a:gd name="T45" fmla="*/ 95 h 352"/>
              <a:gd name="T46" fmla="*/ 183 w 400"/>
              <a:gd name="T47" fmla="*/ 63 h 352"/>
              <a:gd name="T48" fmla="*/ 119 w 400"/>
              <a:gd name="T49" fmla="*/ 0 h 352"/>
              <a:gd name="T50" fmla="*/ 55 w 400"/>
              <a:gd name="T51" fmla="*/ 63 h 352"/>
              <a:gd name="T52" fmla="*/ 59 w 400"/>
              <a:gd name="T53" fmla="*/ 95 h 352"/>
              <a:gd name="T54" fmla="*/ 53 w 400"/>
              <a:gd name="T55" fmla="*/ 111 h 352"/>
              <a:gd name="T56" fmla="*/ 68 w 400"/>
              <a:gd name="T57" fmla="*/ 142 h 352"/>
              <a:gd name="T58" fmla="*/ 86 w 400"/>
              <a:gd name="T59" fmla="*/ 187 h 352"/>
              <a:gd name="T60" fmla="*/ 33 w 400"/>
              <a:gd name="T61" fmla="*/ 247 h 352"/>
              <a:gd name="T62" fmla="*/ 0 w 400"/>
              <a:gd name="T63" fmla="*/ 279 h 352"/>
              <a:gd name="T64" fmla="*/ 0 w 400"/>
              <a:gd name="T65" fmla="*/ 352 h 352"/>
              <a:gd name="T66" fmla="*/ 278 w 400"/>
              <a:gd name="T67" fmla="*/ 352 h 352"/>
              <a:gd name="T68" fmla="*/ 278 w 400"/>
              <a:gd name="T69" fmla="*/ 297 h 352"/>
              <a:gd name="T70" fmla="*/ 204 w 400"/>
              <a:gd name="T71" fmla="*/ 247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0" h="352">
                <a:moveTo>
                  <a:pt x="400" y="352"/>
                </a:moveTo>
                <a:cubicBezTo>
                  <a:pt x="400" y="352"/>
                  <a:pt x="399" y="276"/>
                  <a:pt x="394" y="268"/>
                </a:cubicBezTo>
                <a:cubicBezTo>
                  <a:pt x="387" y="257"/>
                  <a:pt x="371" y="249"/>
                  <a:pt x="342" y="236"/>
                </a:cubicBezTo>
                <a:cubicBezTo>
                  <a:pt x="312" y="224"/>
                  <a:pt x="303" y="213"/>
                  <a:pt x="303" y="191"/>
                </a:cubicBezTo>
                <a:cubicBezTo>
                  <a:pt x="303" y="177"/>
                  <a:pt x="312" y="182"/>
                  <a:pt x="316" y="157"/>
                </a:cubicBezTo>
                <a:cubicBezTo>
                  <a:pt x="317" y="147"/>
                  <a:pt x="325" y="157"/>
                  <a:pt x="327" y="134"/>
                </a:cubicBezTo>
                <a:cubicBezTo>
                  <a:pt x="327" y="124"/>
                  <a:pt x="322" y="122"/>
                  <a:pt x="322" y="122"/>
                </a:cubicBezTo>
                <a:cubicBezTo>
                  <a:pt x="322" y="122"/>
                  <a:pt x="325" y="108"/>
                  <a:pt x="325" y="98"/>
                </a:cubicBezTo>
                <a:cubicBezTo>
                  <a:pt x="327" y="85"/>
                  <a:pt x="319" y="51"/>
                  <a:pt x="278" y="51"/>
                </a:cubicBezTo>
                <a:cubicBezTo>
                  <a:pt x="236" y="51"/>
                  <a:pt x="229" y="85"/>
                  <a:pt x="230" y="98"/>
                </a:cubicBezTo>
                <a:cubicBezTo>
                  <a:pt x="231" y="108"/>
                  <a:pt x="233" y="122"/>
                  <a:pt x="233" y="122"/>
                </a:cubicBezTo>
                <a:cubicBezTo>
                  <a:pt x="233" y="122"/>
                  <a:pt x="229" y="124"/>
                  <a:pt x="229" y="134"/>
                </a:cubicBezTo>
                <a:cubicBezTo>
                  <a:pt x="230" y="157"/>
                  <a:pt x="238" y="147"/>
                  <a:pt x="240" y="157"/>
                </a:cubicBezTo>
                <a:cubicBezTo>
                  <a:pt x="244" y="182"/>
                  <a:pt x="253" y="177"/>
                  <a:pt x="253" y="191"/>
                </a:cubicBezTo>
                <a:cubicBezTo>
                  <a:pt x="253" y="206"/>
                  <a:pt x="248" y="216"/>
                  <a:pt x="236" y="224"/>
                </a:cubicBezTo>
                <a:cubicBezTo>
                  <a:pt x="301" y="257"/>
                  <a:pt x="310" y="263"/>
                  <a:pt x="310" y="292"/>
                </a:cubicBezTo>
                <a:cubicBezTo>
                  <a:pt x="310" y="352"/>
                  <a:pt x="310" y="352"/>
                  <a:pt x="310" y="352"/>
                </a:cubicBezTo>
                <a:lnTo>
                  <a:pt x="400" y="352"/>
                </a:lnTo>
                <a:close/>
                <a:moveTo>
                  <a:pt x="204" y="247"/>
                </a:moveTo>
                <a:cubicBezTo>
                  <a:pt x="165" y="231"/>
                  <a:pt x="152" y="217"/>
                  <a:pt x="152" y="187"/>
                </a:cubicBezTo>
                <a:cubicBezTo>
                  <a:pt x="152" y="169"/>
                  <a:pt x="164" y="175"/>
                  <a:pt x="169" y="142"/>
                </a:cubicBezTo>
                <a:cubicBezTo>
                  <a:pt x="172" y="129"/>
                  <a:pt x="182" y="142"/>
                  <a:pt x="184" y="111"/>
                </a:cubicBezTo>
                <a:cubicBezTo>
                  <a:pt x="184" y="98"/>
                  <a:pt x="179" y="95"/>
                  <a:pt x="179" y="95"/>
                </a:cubicBezTo>
                <a:cubicBezTo>
                  <a:pt x="179" y="95"/>
                  <a:pt x="181" y="77"/>
                  <a:pt x="183" y="63"/>
                </a:cubicBezTo>
                <a:cubicBezTo>
                  <a:pt x="184" y="45"/>
                  <a:pt x="174" y="0"/>
                  <a:pt x="119" y="0"/>
                </a:cubicBezTo>
                <a:cubicBezTo>
                  <a:pt x="64" y="0"/>
                  <a:pt x="54" y="45"/>
                  <a:pt x="55" y="63"/>
                </a:cubicBezTo>
                <a:cubicBezTo>
                  <a:pt x="56" y="77"/>
                  <a:pt x="59" y="95"/>
                  <a:pt x="59" y="95"/>
                </a:cubicBezTo>
                <a:cubicBezTo>
                  <a:pt x="59" y="95"/>
                  <a:pt x="53" y="98"/>
                  <a:pt x="53" y="111"/>
                </a:cubicBezTo>
                <a:cubicBezTo>
                  <a:pt x="55" y="142"/>
                  <a:pt x="66" y="129"/>
                  <a:pt x="68" y="142"/>
                </a:cubicBezTo>
                <a:cubicBezTo>
                  <a:pt x="74" y="175"/>
                  <a:pt x="86" y="169"/>
                  <a:pt x="86" y="187"/>
                </a:cubicBezTo>
                <a:cubicBezTo>
                  <a:pt x="86" y="217"/>
                  <a:pt x="73" y="231"/>
                  <a:pt x="33" y="247"/>
                </a:cubicBezTo>
                <a:cubicBezTo>
                  <a:pt x="21" y="252"/>
                  <a:pt x="0" y="260"/>
                  <a:pt x="0" y="279"/>
                </a:cubicBezTo>
                <a:cubicBezTo>
                  <a:pt x="0" y="352"/>
                  <a:pt x="0" y="352"/>
                  <a:pt x="0" y="352"/>
                </a:cubicBezTo>
                <a:cubicBezTo>
                  <a:pt x="278" y="352"/>
                  <a:pt x="278" y="352"/>
                  <a:pt x="278" y="352"/>
                </a:cubicBezTo>
                <a:cubicBezTo>
                  <a:pt x="278" y="352"/>
                  <a:pt x="278" y="309"/>
                  <a:pt x="278" y="297"/>
                </a:cubicBezTo>
                <a:cubicBezTo>
                  <a:pt x="278" y="280"/>
                  <a:pt x="244" y="264"/>
                  <a:pt x="204" y="2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21900" tIns="60949" rIns="121900" bIns="60949"/>
          <a:lstStyle/>
          <a:p>
            <a:pPr defTabSz="1218565">
              <a:defRPr/>
            </a:pPr>
            <a:endParaRPr lang="en-US" sz="3200" kern="0" dirty="0">
              <a:solidFill>
                <a:srgbClr val="95A5A6"/>
              </a:solidFill>
            </a:endParaRPr>
          </a:p>
        </p:txBody>
      </p:sp>
      <p:sp>
        <p:nvSpPr>
          <p:cNvPr id="75" name="Rectangle 1436"/>
          <p:cNvSpPr>
            <a:spLocks noChangeArrowheads="1"/>
          </p:cNvSpPr>
          <p:nvPr/>
        </p:nvSpPr>
        <p:spPr bwMode="auto">
          <a:xfrm>
            <a:off x="9579073" y="4259755"/>
            <a:ext cx="1457129" cy="123110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 defTabSz="1218565">
              <a:defRPr/>
            </a:pPr>
            <a:r>
              <a:rPr lang="ru-RU" sz="2000" b="1" kern="0" dirty="0" smtClean="0">
                <a:solidFill>
                  <a:srgbClr val="95A5A6"/>
                </a:solidFill>
                <a:cs typeface="Arial" panose="020B0604020202020204" pitchFamily="34" charset="0"/>
              </a:rPr>
              <a:t>136 </a:t>
            </a:r>
          </a:p>
          <a:p>
            <a:pPr algn="ctr" defTabSz="1218565">
              <a:defRPr/>
            </a:pPr>
            <a:r>
              <a:rPr lang="ru-RU" sz="2000" b="1" kern="0" dirty="0" smtClean="0">
                <a:solidFill>
                  <a:srgbClr val="95A5A6"/>
                </a:solidFill>
                <a:cs typeface="Arial" panose="020B0604020202020204" pitchFamily="34" charset="0"/>
              </a:rPr>
              <a:t>участников</a:t>
            </a:r>
          </a:p>
          <a:p>
            <a:pPr algn="ctr" defTabSz="1218565">
              <a:defRPr/>
            </a:pPr>
            <a:endParaRPr lang="en-US" sz="4000" b="1" kern="0" dirty="0">
              <a:solidFill>
                <a:srgbClr val="95A5A6"/>
              </a:solidFill>
              <a:cs typeface="Arial" panose="020B0604020202020204" pitchFamily="34" charset="0"/>
            </a:endParaRPr>
          </a:p>
        </p:txBody>
      </p:sp>
      <p:sp>
        <p:nvSpPr>
          <p:cNvPr id="76" name="Freeform 6"/>
          <p:cNvSpPr>
            <a:spLocks noEditPoints="1"/>
          </p:cNvSpPr>
          <p:nvPr/>
        </p:nvSpPr>
        <p:spPr bwMode="auto">
          <a:xfrm>
            <a:off x="10196514" y="3983037"/>
            <a:ext cx="222249" cy="195263"/>
          </a:xfrm>
          <a:custGeom>
            <a:avLst/>
            <a:gdLst>
              <a:gd name="T0" fmla="*/ 400 w 400"/>
              <a:gd name="T1" fmla="*/ 352 h 352"/>
              <a:gd name="T2" fmla="*/ 394 w 400"/>
              <a:gd name="T3" fmla="*/ 268 h 352"/>
              <a:gd name="T4" fmla="*/ 342 w 400"/>
              <a:gd name="T5" fmla="*/ 236 h 352"/>
              <a:gd name="T6" fmla="*/ 303 w 400"/>
              <a:gd name="T7" fmla="*/ 191 h 352"/>
              <a:gd name="T8" fmla="*/ 316 w 400"/>
              <a:gd name="T9" fmla="*/ 157 h 352"/>
              <a:gd name="T10" fmla="*/ 327 w 400"/>
              <a:gd name="T11" fmla="*/ 134 h 352"/>
              <a:gd name="T12" fmla="*/ 322 w 400"/>
              <a:gd name="T13" fmla="*/ 122 h 352"/>
              <a:gd name="T14" fmla="*/ 325 w 400"/>
              <a:gd name="T15" fmla="*/ 98 h 352"/>
              <a:gd name="T16" fmla="*/ 278 w 400"/>
              <a:gd name="T17" fmla="*/ 51 h 352"/>
              <a:gd name="T18" fmla="*/ 230 w 400"/>
              <a:gd name="T19" fmla="*/ 98 h 352"/>
              <a:gd name="T20" fmla="*/ 233 w 400"/>
              <a:gd name="T21" fmla="*/ 122 h 352"/>
              <a:gd name="T22" fmla="*/ 229 w 400"/>
              <a:gd name="T23" fmla="*/ 134 h 352"/>
              <a:gd name="T24" fmla="*/ 240 w 400"/>
              <a:gd name="T25" fmla="*/ 157 h 352"/>
              <a:gd name="T26" fmla="*/ 253 w 400"/>
              <a:gd name="T27" fmla="*/ 191 h 352"/>
              <a:gd name="T28" fmla="*/ 236 w 400"/>
              <a:gd name="T29" fmla="*/ 224 h 352"/>
              <a:gd name="T30" fmla="*/ 310 w 400"/>
              <a:gd name="T31" fmla="*/ 292 h 352"/>
              <a:gd name="T32" fmla="*/ 310 w 400"/>
              <a:gd name="T33" fmla="*/ 352 h 352"/>
              <a:gd name="T34" fmla="*/ 400 w 400"/>
              <a:gd name="T35" fmla="*/ 352 h 352"/>
              <a:gd name="T36" fmla="*/ 204 w 400"/>
              <a:gd name="T37" fmla="*/ 247 h 352"/>
              <a:gd name="T38" fmla="*/ 152 w 400"/>
              <a:gd name="T39" fmla="*/ 187 h 352"/>
              <a:gd name="T40" fmla="*/ 169 w 400"/>
              <a:gd name="T41" fmla="*/ 142 h 352"/>
              <a:gd name="T42" fmla="*/ 184 w 400"/>
              <a:gd name="T43" fmla="*/ 111 h 352"/>
              <a:gd name="T44" fmla="*/ 179 w 400"/>
              <a:gd name="T45" fmla="*/ 95 h 352"/>
              <a:gd name="T46" fmla="*/ 183 w 400"/>
              <a:gd name="T47" fmla="*/ 63 h 352"/>
              <a:gd name="T48" fmla="*/ 119 w 400"/>
              <a:gd name="T49" fmla="*/ 0 h 352"/>
              <a:gd name="T50" fmla="*/ 55 w 400"/>
              <a:gd name="T51" fmla="*/ 63 h 352"/>
              <a:gd name="T52" fmla="*/ 59 w 400"/>
              <a:gd name="T53" fmla="*/ 95 h 352"/>
              <a:gd name="T54" fmla="*/ 53 w 400"/>
              <a:gd name="T55" fmla="*/ 111 h 352"/>
              <a:gd name="T56" fmla="*/ 68 w 400"/>
              <a:gd name="T57" fmla="*/ 142 h 352"/>
              <a:gd name="T58" fmla="*/ 86 w 400"/>
              <a:gd name="T59" fmla="*/ 187 h 352"/>
              <a:gd name="T60" fmla="*/ 33 w 400"/>
              <a:gd name="T61" fmla="*/ 247 h 352"/>
              <a:gd name="T62" fmla="*/ 0 w 400"/>
              <a:gd name="T63" fmla="*/ 279 h 352"/>
              <a:gd name="T64" fmla="*/ 0 w 400"/>
              <a:gd name="T65" fmla="*/ 352 h 352"/>
              <a:gd name="T66" fmla="*/ 278 w 400"/>
              <a:gd name="T67" fmla="*/ 352 h 352"/>
              <a:gd name="T68" fmla="*/ 278 w 400"/>
              <a:gd name="T69" fmla="*/ 297 h 352"/>
              <a:gd name="T70" fmla="*/ 204 w 400"/>
              <a:gd name="T71" fmla="*/ 247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0" h="352">
                <a:moveTo>
                  <a:pt x="400" y="352"/>
                </a:moveTo>
                <a:cubicBezTo>
                  <a:pt x="400" y="352"/>
                  <a:pt x="399" y="276"/>
                  <a:pt x="394" y="268"/>
                </a:cubicBezTo>
                <a:cubicBezTo>
                  <a:pt x="387" y="257"/>
                  <a:pt x="371" y="249"/>
                  <a:pt x="342" y="236"/>
                </a:cubicBezTo>
                <a:cubicBezTo>
                  <a:pt x="312" y="224"/>
                  <a:pt x="303" y="213"/>
                  <a:pt x="303" y="191"/>
                </a:cubicBezTo>
                <a:cubicBezTo>
                  <a:pt x="303" y="177"/>
                  <a:pt x="312" y="182"/>
                  <a:pt x="316" y="157"/>
                </a:cubicBezTo>
                <a:cubicBezTo>
                  <a:pt x="317" y="147"/>
                  <a:pt x="325" y="157"/>
                  <a:pt x="327" y="134"/>
                </a:cubicBezTo>
                <a:cubicBezTo>
                  <a:pt x="327" y="124"/>
                  <a:pt x="322" y="122"/>
                  <a:pt x="322" y="122"/>
                </a:cubicBezTo>
                <a:cubicBezTo>
                  <a:pt x="322" y="122"/>
                  <a:pt x="325" y="108"/>
                  <a:pt x="325" y="98"/>
                </a:cubicBezTo>
                <a:cubicBezTo>
                  <a:pt x="327" y="85"/>
                  <a:pt x="319" y="51"/>
                  <a:pt x="278" y="51"/>
                </a:cubicBezTo>
                <a:cubicBezTo>
                  <a:pt x="236" y="51"/>
                  <a:pt x="229" y="85"/>
                  <a:pt x="230" y="98"/>
                </a:cubicBezTo>
                <a:cubicBezTo>
                  <a:pt x="231" y="108"/>
                  <a:pt x="233" y="122"/>
                  <a:pt x="233" y="122"/>
                </a:cubicBezTo>
                <a:cubicBezTo>
                  <a:pt x="233" y="122"/>
                  <a:pt x="229" y="124"/>
                  <a:pt x="229" y="134"/>
                </a:cubicBezTo>
                <a:cubicBezTo>
                  <a:pt x="230" y="157"/>
                  <a:pt x="238" y="147"/>
                  <a:pt x="240" y="157"/>
                </a:cubicBezTo>
                <a:cubicBezTo>
                  <a:pt x="244" y="182"/>
                  <a:pt x="253" y="177"/>
                  <a:pt x="253" y="191"/>
                </a:cubicBezTo>
                <a:cubicBezTo>
                  <a:pt x="253" y="206"/>
                  <a:pt x="248" y="216"/>
                  <a:pt x="236" y="224"/>
                </a:cubicBezTo>
                <a:cubicBezTo>
                  <a:pt x="301" y="257"/>
                  <a:pt x="310" y="263"/>
                  <a:pt x="310" y="292"/>
                </a:cubicBezTo>
                <a:cubicBezTo>
                  <a:pt x="310" y="352"/>
                  <a:pt x="310" y="352"/>
                  <a:pt x="310" y="352"/>
                </a:cubicBezTo>
                <a:lnTo>
                  <a:pt x="400" y="352"/>
                </a:lnTo>
                <a:close/>
                <a:moveTo>
                  <a:pt x="204" y="247"/>
                </a:moveTo>
                <a:cubicBezTo>
                  <a:pt x="165" y="231"/>
                  <a:pt x="152" y="217"/>
                  <a:pt x="152" y="187"/>
                </a:cubicBezTo>
                <a:cubicBezTo>
                  <a:pt x="152" y="169"/>
                  <a:pt x="164" y="175"/>
                  <a:pt x="169" y="142"/>
                </a:cubicBezTo>
                <a:cubicBezTo>
                  <a:pt x="172" y="129"/>
                  <a:pt x="182" y="142"/>
                  <a:pt x="184" y="111"/>
                </a:cubicBezTo>
                <a:cubicBezTo>
                  <a:pt x="184" y="98"/>
                  <a:pt x="179" y="95"/>
                  <a:pt x="179" y="95"/>
                </a:cubicBezTo>
                <a:cubicBezTo>
                  <a:pt x="179" y="95"/>
                  <a:pt x="181" y="77"/>
                  <a:pt x="183" y="63"/>
                </a:cubicBezTo>
                <a:cubicBezTo>
                  <a:pt x="184" y="45"/>
                  <a:pt x="174" y="0"/>
                  <a:pt x="119" y="0"/>
                </a:cubicBezTo>
                <a:cubicBezTo>
                  <a:pt x="64" y="0"/>
                  <a:pt x="54" y="45"/>
                  <a:pt x="55" y="63"/>
                </a:cubicBezTo>
                <a:cubicBezTo>
                  <a:pt x="56" y="77"/>
                  <a:pt x="59" y="95"/>
                  <a:pt x="59" y="95"/>
                </a:cubicBezTo>
                <a:cubicBezTo>
                  <a:pt x="59" y="95"/>
                  <a:pt x="53" y="98"/>
                  <a:pt x="53" y="111"/>
                </a:cubicBezTo>
                <a:cubicBezTo>
                  <a:pt x="55" y="142"/>
                  <a:pt x="66" y="129"/>
                  <a:pt x="68" y="142"/>
                </a:cubicBezTo>
                <a:cubicBezTo>
                  <a:pt x="74" y="175"/>
                  <a:pt x="86" y="169"/>
                  <a:pt x="86" y="187"/>
                </a:cubicBezTo>
                <a:cubicBezTo>
                  <a:pt x="86" y="217"/>
                  <a:pt x="73" y="231"/>
                  <a:pt x="33" y="247"/>
                </a:cubicBezTo>
                <a:cubicBezTo>
                  <a:pt x="21" y="252"/>
                  <a:pt x="0" y="260"/>
                  <a:pt x="0" y="279"/>
                </a:cubicBezTo>
                <a:cubicBezTo>
                  <a:pt x="0" y="352"/>
                  <a:pt x="0" y="352"/>
                  <a:pt x="0" y="352"/>
                </a:cubicBezTo>
                <a:cubicBezTo>
                  <a:pt x="278" y="352"/>
                  <a:pt x="278" y="352"/>
                  <a:pt x="278" y="352"/>
                </a:cubicBezTo>
                <a:cubicBezTo>
                  <a:pt x="278" y="352"/>
                  <a:pt x="278" y="309"/>
                  <a:pt x="278" y="297"/>
                </a:cubicBezTo>
                <a:cubicBezTo>
                  <a:pt x="278" y="280"/>
                  <a:pt x="244" y="264"/>
                  <a:pt x="204" y="247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lIns="121900" tIns="60949" rIns="121900" bIns="60949"/>
          <a:lstStyle/>
          <a:p>
            <a:pPr defTabSz="1218565">
              <a:defRPr/>
            </a:pPr>
            <a:endParaRPr lang="en-US" sz="3200" kern="0" dirty="0">
              <a:solidFill>
                <a:srgbClr val="7030A0"/>
              </a:solidFill>
            </a:endParaRPr>
          </a:p>
        </p:txBody>
      </p:sp>
      <p:grpSp>
        <p:nvGrpSpPr>
          <p:cNvPr id="5" name="组合 28"/>
          <p:cNvGrpSpPr/>
          <p:nvPr/>
        </p:nvGrpSpPr>
        <p:grpSpPr>
          <a:xfrm>
            <a:off x="1128173" y="143392"/>
            <a:ext cx="7806101" cy="646331"/>
            <a:chOff x="6080760" y="1044564"/>
            <a:chExt cx="7806101" cy="646331"/>
          </a:xfrm>
        </p:grpSpPr>
        <p:sp>
          <p:nvSpPr>
            <p:cNvPr id="30" name="文本框 29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217614" y="1167675"/>
              <a:ext cx="66692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Информационное сопровождение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24" name="Picture 4" descr="https://static.tildacdn.com/tild6538-6162-4633-a337-316566383532/vk-circ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4694" y="1608930"/>
            <a:ext cx="2471738" cy="2471738"/>
          </a:xfrm>
          <a:prstGeom prst="rect">
            <a:avLst/>
          </a:prstGeom>
          <a:noFill/>
        </p:spPr>
      </p:pic>
      <p:pic>
        <p:nvPicPr>
          <p:cNvPr id="5126" name="Picture 6" descr="https://www.uaz-torgmash.ru/upload/O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6723" y="1852610"/>
            <a:ext cx="2130426" cy="2130427"/>
          </a:xfrm>
          <a:prstGeom prst="rect">
            <a:avLst/>
          </a:prstGeom>
          <a:noFill/>
        </p:spPr>
      </p:pic>
      <p:pic>
        <p:nvPicPr>
          <p:cNvPr id="5130" name="Picture 10" descr="https://images.ua.prom.st/1907035683_1907035683.jpg?PIMAGE_ID=19070356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28137" y="1660528"/>
            <a:ext cx="2039936" cy="2039936"/>
          </a:xfrm>
          <a:prstGeom prst="rect">
            <a:avLst/>
          </a:prstGeom>
          <a:noFill/>
        </p:spPr>
      </p:pic>
      <p:sp>
        <p:nvSpPr>
          <p:cNvPr id="5134" name="AutoShape 14" descr="https://thinkdirect.me/wp-content/uploads/2020/06/Picture4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6" name="Picture 16" descr="https://i.mycdn.me/i?r=AzEPZsRbOZEKgBhR0XGMT1Rkq5paMKJ_PMdktUBqNuJvdaaKTM5SRkZCeTgDn6uOyi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338" y="1695454"/>
            <a:ext cx="2193065" cy="2193065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40" name="矩形 259"/>
          <p:cNvSpPr>
            <a:spLocks noChangeArrowheads="1"/>
          </p:cNvSpPr>
          <p:nvPr/>
        </p:nvSpPr>
        <p:spPr bwMode="auto">
          <a:xfrm>
            <a:off x="10917382" y="197581"/>
            <a:ext cx="1274618" cy="78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Председатель ТГОП </a:t>
            </a:r>
          </a:p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3" name="Content Placeholder 2"/>
          <p:cNvSpPr txBox="1">
            <a:spLocks noChangeArrowheads="1"/>
          </p:cNvSpPr>
          <p:nvPr/>
        </p:nvSpPr>
        <p:spPr bwMode="auto">
          <a:xfrm>
            <a:off x="8951913" y="4824833"/>
            <a:ext cx="2933699" cy="1089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00" tIns="60949" rIns="121900" bIns="60949"/>
          <a:lstStyle/>
          <a:p>
            <a:pPr algn="ctr">
              <a:lnSpc>
                <a:spcPct val="130000"/>
              </a:lnSpc>
            </a:pPr>
            <a:r>
              <a:rPr lang="ru-RU" altLang="zh-CN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группа в мессенджере</a:t>
            </a:r>
          </a:p>
          <a:p>
            <a:pPr algn="ctr">
              <a:lnSpc>
                <a:spcPct val="130000"/>
              </a:lnSpc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Viber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259"/>
          <p:cNvSpPr>
            <a:spLocks noChangeArrowheads="1"/>
          </p:cNvSpPr>
          <p:nvPr/>
        </p:nvSpPr>
        <p:spPr bwMode="auto">
          <a:xfrm>
            <a:off x="10917382" y="0"/>
            <a:ext cx="1274618" cy="78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Председатель ТГОП </a:t>
            </a:r>
          </a:p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6" name="Content Placeholder 2"/>
          <p:cNvSpPr txBox="1">
            <a:spLocks noChangeArrowheads="1"/>
          </p:cNvSpPr>
          <p:nvPr/>
        </p:nvSpPr>
        <p:spPr bwMode="auto">
          <a:xfrm>
            <a:off x="3200401" y="4829177"/>
            <a:ext cx="2933699" cy="1089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00" tIns="60949" rIns="121900" bIns="60949"/>
          <a:lstStyle/>
          <a:p>
            <a:pPr algn="ctr">
              <a:lnSpc>
                <a:spcPct val="130000"/>
              </a:lnSpc>
            </a:pPr>
            <a:r>
              <a:rPr lang="ru-RU" altLang="zh-CN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группа в </a:t>
            </a:r>
            <a:r>
              <a:rPr lang="ru-RU" altLang="zh-CN" sz="1600" dirty="0" err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соц.сети</a:t>
            </a:r>
            <a:r>
              <a:rPr lang="ru-RU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ru-RU" altLang="zh-CN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«</a:t>
            </a:r>
            <a:r>
              <a:rPr lang="ru-RU" altLang="zh-CN" sz="1600" dirty="0" err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Вконтакте</a:t>
            </a:r>
            <a:r>
              <a:rPr lang="ru-RU" altLang="zh-CN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»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Content Placeholder 2"/>
          <p:cNvSpPr txBox="1">
            <a:spLocks noChangeArrowheads="1"/>
          </p:cNvSpPr>
          <p:nvPr/>
        </p:nvSpPr>
        <p:spPr bwMode="auto">
          <a:xfrm>
            <a:off x="5872164" y="4829176"/>
            <a:ext cx="2933699" cy="1089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00" tIns="60949" rIns="121900" bIns="60949"/>
          <a:lstStyle/>
          <a:p>
            <a:pPr algn="ctr">
              <a:lnSpc>
                <a:spcPct val="130000"/>
              </a:lnSpc>
            </a:pPr>
            <a:r>
              <a:rPr lang="ru-RU" altLang="zh-CN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группа в </a:t>
            </a:r>
            <a:r>
              <a:rPr lang="ru-RU" altLang="zh-CN" sz="1600" dirty="0" err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соц.сети</a:t>
            </a:r>
            <a:r>
              <a:rPr lang="ru-RU" altLang="zh-CN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«Одноклассники» 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68549" y="5926223"/>
            <a:ext cx="3048265" cy="701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altLang="zh-CN" sz="1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Охват: 1700 пользователей в сутки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225" y="5563814"/>
            <a:ext cx="3085776" cy="905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altLang="zh-CN" sz="1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За 2020 год опубликовано более 250 информационных материалов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 rot="5400000">
            <a:off x="5799373" y="4836710"/>
            <a:ext cx="299405" cy="1731695"/>
          </a:xfrm>
          <a:prstGeom prst="righ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40" grpId="0" bldLvl="0" animBg="1"/>
      <p:bldP spid="40" grpId="1" bldLvl="0" animBg="1"/>
      <p:bldP spid="43" grpId="0"/>
      <p:bldP spid="44" grpId="0" bldLvl="0" animBg="1"/>
      <p:bldP spid="44" grpId="1" bldLvl="0" animBg="1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22227" y="4646398"/>
            <a:ext cx="1169773" cy="221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408403" y="3439871"/>
            <a:ext cx="647152" cy="6471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6" name="Oval 5"/>
          <p:cNvSpPr/>
          <p:nvPr/>
        </p:nvSpPr>
        <p:spPr>
          <a:xfrm>
            <a:off x="3706177" y="2266648"/>
            <a:ext cx="647152" cy="647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9" name="Oval 8"/>
          <p:cNvSpPr/>
          <p:nvPr/>
        </p:nvSpPr>
        <p:spPr>
          <a:xfrm>
            <a:off x="3558536" y="4525473"/>
            <a:ext cx="647152" cy="647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1" name="Oval 10"/>
          <p:cNvSpPr/>
          <p:nvPr/>
        </p:nvSpPr>
        <p:spPr>
          <a:xfrm>
            <a:off x="7805384" y="3329691"/>
            <a:ext cx="647152" cy="6471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2" name="Oval 11"/>
          <p:cNvSpPr/>
          <p:nvPr/>
        </p:nvSpPr>
        <p:spPr>
          <a:xfrm>
            <a:off x="7579928" y="2229615"/>
            <a:ext cx="647152" cy="6528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5" name="Oval 14"/>
          <p:cNvSpPr/>
          <p:nvPr/>
        </p:nvSpPr>
        <p:spPr>
          <a:xfrm>
            <a:off x="7575038" y="4796689"/>
            <a:ext cx="647152" cy="6471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pSp>
        <p:nvGrpSpPr>
          <p:cNvPr id="2" name="Group 25"/>
          <p:cNvGrpSpPr/>
          <p:nvPr/>
        </p:nvGrpSpPr>
        <p:grpSpPr>
          <a:xfrm>
            <a:off x="864067" y="985099"/>
            <a:ext cx="2856802" cy="1359893"/>
            <a:chOff x="1383009" y="3184395"/>
            <a:chExt cx="1753158" cy="1019917"/>
          </a:xfrm>
        </p:grpSpPr>
        <p:sp>
          <p:nvSpPr>
            <p:cNvPr id="27" name="TextBox 26"/>
            <p:cNvSpPr txBox="1"/>
            <p:nvPr/>
          </p:nvSpPr>
          <p:spPr>
            <a:xfrm>
              <a:off x="1623162" y="3442566"/>
              <a:ext cx="1513005" cy="76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Помощь профсоюзам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Актуальные документы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Юридическая помощь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Мероприятия</a:t>
              </a:r>
            </a:p>
            <a:p>
              <a:pPr marL="171450" indent="-171450">
                <a:buFont typeface="Wingdings" panose="05000000000000000000" pitchFamily="2" charset="2"/>
                <a:buChar char="q"/>
              </a:pPr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Обратная связь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83009" y="3184395"/>
              <a:ext cx="73240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2000" b="1" dirty="0" smtClean="0">
                  <a:solidFill>
                    <a:srgbClr val="5ECCF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20F0603070200060003" pitchFamily="34" charset="0"/>
                  <a:cs typeface="Arial" pitchFamily="34" charset="0"/>
                </a:rPr>
                <a:t>Сайт</a:t>
              </a:r>
              <a:endParaRPr lang="ko-KR" altLang="en-US" sz="2000" b="1" dirty="0">
                <a:solidFill>
                  <a:srgbClr val="5ECC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603070200060003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1" y="4661378"/>
            <a:ext cx="3755614" cy="1554688"/>
            <a:chOff x="803640" y="3362835"/>
            <a:chExt cx="2318221" cy="1166017"/>
          </a:xfrm>
        </p:grpSpPr>
        <p:sp>
          <p:nvSpPr>
            <p:cNvPr id="46" name="TextBox 45"/>
            <p:cNvSpPr txBox="1"/>
            <p:nvPr/>
          </p:nvSpPr>
          <p:spPr>
            <a:xfrm>
              <a:off x="1551364" y="3605521"/>
              <a:ext cx="1570497" cy="92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Участники:</a:t>
              </a:r>
            </a:p>
            <a:p>
              <a:pPr marL="171450" indent="-171450">
                <a:buFont typeface="Wingdings" panose="05000000000000000000" pitchFamily="2" charset="2"/>
                <a:buChar char="v"/>
              </a:pPr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Председатели ППО</a:t>
              </a:r>
            </a:p>
            <a:p>
              <a:pPr marL="171450" indent="-171450">
                <a:buFont typeface="Wingdings" panose="05000000000000000000" pitchFamily="2" charset="2"/>
                <a:buChar char="v"/>
              </a:pPr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Совет молодых педагогов</a:t>
              </a:r>
            </a:p>
            <a:p>
              <a:pPr marL="171450" indent="-171450">
                <a:buFont typeface="Wingdings" panose="05000000000000000000" pitchFamily="2" charset="2"/>
                <a:buChar char="v"/>
              </a:pPr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Совет ветеранов</a:t>
              </a:r>
            </a:p>
            <a:p>
              <a:pPr marL="171450" indent="-171450">
                <a:buFont typeface="Wingdings" panose="05000000000000000000" pitchFamily="2" charset="2"/>
                <a:buChar char="v"/>
              </a:pPr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Члены комитета</a:t>
              </a:r>
            </a:p>
            <a:p>
              <a:pPr algn="r"/>
              <a:endParaRPr lang="ru-RU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3640" y="3362835"/>
              <a:ext cx="198845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2000" b="1" dirty="0" smtClean="0">
                  <a:solidFill>
                    <a:srgbClr val="5DCEA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20F0603070200060003" pitchFamily="34" charset="0"/>
                  <a:cs typeface="Arial" pitchFamily="34" charset="0"/>
                </a:rPr>
                <a:t>Группы в </a:t>
              </a:r>
              <a:r>
                <a:rPr lang="en-US" altLang="ko-KR" sz="2000" b="1" dirty="0" smtClean="0">
                  <a:solidFill>
                    <a:srgbClr val="5DCEA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20F0603070200060003" pitchFamily="34" charset="0"/>
                  <a:cs typeface="Arial" pitchFamily="34" charset="0"/>
                </a:rPr>
                <a:t>Viber</a:t>
              </a:r>
              <a:endParaRPr lang="ko-KR" altLang="en-US" sz="2000" b="1" dirty="0">
                <a:solidFill>
                  <a:srgbClr val="5DCE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603070200060003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25"/>
          <p:cNvGrpSpPr/>
          <p:nvPr/>
        </p:nvGrpSpPr>
        <p:grpSpPr>
          <a:xfrm>
            <a:off x="32962" y="2734355"/>
            <a:ext cx="3329443" cy="1951940"/>
            <a:chOff x="735722" y="3350659"/>
            <a:chExt cx="2137353" cy="1138220"/>
          </a:xfrm>
        </p:grpSpPr>
        <p:sp>
          <p:nvSpPr>
            <p:cNvPr id="49" name="TextBox 48"/>
            <p:cNvSpPr txBox="1"/>
            <p:nvPr/>
          </p:nvSpPr>
          <p:spPr>
            <a:xfrm>
              <a:off x="813418" y="4309407"/>
              <a:ext cx="2059657" cy="179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  <a:cs typeface="Arial" pitchFamily="34" charset="0"/>
                </a:rPr>
                <a:t>Общий охват 2900 человек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35722" y="3350659"/>
              <a:ext cx="2059657" cy="412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ru-RU" altLang="ko-KR" sz="2000" b="1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20F0603070200060003" pitchFamily="34" charset="0"/>
                  <a:cs typeface="Arial" pitchFamily="34" charset="0"/>
                </a:rPr>
                <a:t>Социальные сети:</a:t>
              </a:r>
            </a:p>
            <a:p>
              <a:pPr algn="r">
                <a:lnSpc>
                  <a:spcPts val="2400"/>
                </a:lnSpc>
              </a:pPr>
              <a:r>
                <a:rPr lang="ru-RU" altLang="ko-KR" sz="2000" b="1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20F0603070200060003" pitchFamily="34" charset="0"/>
                  <a:cs typeface="Arial" pitchFamily="34" charset="0"/>
                </a:rPr>
                <a:t>группы в </a:t>
              </a:r>
              <a:r>
                <a:rPr lang="en-US" altLang="ko-KR" sz="2000" b="1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20F0603070200060003" pitchFamily="34" charset="0"/>
                  <a:cs typeface="Arial" pitchFamily="34" charset="0"/>
                </a:rPr>
                <a:t>VK</a:t>
              </a:r>
              <a:r>
                <a:rPr lang="ru-RU" altLang="ko-KR" sz="2000" b="1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20F0603070200060003" pitchFamily="34" charset="0"/>
                  <a:cs typeface="Arial" pitchFamily="34" charset="0"/>
                </a:rPr>
                <a:t> и ОК</a:t>
              </a:r>
              <a:endParaRPr lang="ko-KR" altLang="en-US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603070200060003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25"/>
          <p:cNvGrpSpPr/>
          <p:nvPr/>
        </p:nvGrpSpPr>
        <p:grpSpPr>
          <a:xfrm>
            <a:off x="8363824" y="934764"/>
            <a:ext cx="3598876" cy="1833946"/>
            <a:chOff x="864640" y="3229057"/>
            <a:chExt cx="2282421" cy="1375461"/>
          </a:xfrm>
        </p:grpSpPr>
        <p:sp>
          <p:nvSpPr>
            <p:cNvPr id="52" name="TextBox 51"/>
            <p:cNvSpPr txBox="1"/>
            <p:nvPr/>
          </p:nvSpPr>
          <p:spPr>
            <a:xfrm>
              <a:off x="864640" y="3565772"/>
              <a:ext cx="2282421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Администрация города Тюмени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Департамент образования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ИА «Тюменская линия»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itchFamily="34" charset="0"/>
                </a:rPr>
                <a:t>Тюменская межрегиональная организации Профсоюза работников народного образования и науки РФ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103497" y="3229057"/>
              <a:ext cx="187381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20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20F0603070200060003" pitchFamily="34" charset="0"/>
                  <a:cs typeface="Arial" pitchFamily="34" charset="0"/>
                </a:rPr>
                <a:t>СМИ</a:t>
              </a:r>
              <a:endParaRPr lang="ko-KR" alt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603070200060003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25"/>
          <p:cNvGrpSpPr/>
          <p:nvPr/>
        </p:nvGrpSpPr>
        <p:grpSpPr>
          <a:xfrm>
            <a:off x="8426940" y="2953633"/>
            <a:ext cx="3528946" cy="2985433"/>
            <a:chOff x="803640" y="1986378"/>
            <a:chExt cx="2265424" cy="2239075"/>
          </a:xfrm>
        </p:grpSpPr>
        <p:sp>
          <p:nvSpPr>
            <p:cNvPr id="55" name="TextBox 54"/>
            <p:cNvSpPr txBox="1"/>
            <p:nvPr/>
          </p:nvSpPr>
          <p:spPr>
            <a:xfrm>
              <a:off x="803640" y="3579862"/>
              <a:ext cx="2059657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fortaa" panose="020F0603070200060003" pitchFamily="34" charset="0"/>
                <a:cs typeface="Arial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19298" y="1986378"/>
              <a:ext cx="2149766" cy="2239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20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fortaa" panose="020F0603070200060003" pitchFamily="34" charset="0"/>
                  <a:cs typeface="Arial" pitchFamily="34" charset="0"/>
                </a:rPr>
                <a:t>Буклеты и листовки</a:t>
              </a:r>
              <a:endParaRPr lang="ru-RU" altLang="ko-KR" sz="2000" b="1" dirty="0">
                <a:solidFill>
                  <a:srgbClr val="0070C0"/>
                </a:solidFill>
                <a:latin typeface="Comfortaa" panose="020F0603070200060003" pitchFamily="34" charset="0"/>
                <a:cs typeface="Arial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«Что дает Профсоюз?»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«Профсоюз и молодой педагог»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«Профсоюз и работодатель»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«Памятка </a:t>
              </a:r>
              <a:r>
                <a:rPr lang="ru-RU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по работе с  </a:t>
              </a:r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   ветеранскими организациями»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Блокнот «Профсоюз – наша сила в единстве!»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Итоговые отчеты о деятельности</a:t>
              </a:r>
            </a:p>
            <a:p>
              <a:endParaRPr lang="ru-RU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endParaRPr>
            </a:p>
            <a:p>
              <a:endParaRPr lang="ru-RU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itchFamily="34" charset="0"/>
              </a:endParaRPr>
            </a:p>
            <a:p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itchFamily="34" charset="0"/>
              </a:endParaRPr>
            </a:p>
          </p:txBody>
        </p:sp>
      </p:grpSp>
      <p:sp>
        <p:nvSpPr>
          <p:cNvPr id="63" name="Trapezoid 13">
            <a:extLst>
              <a:ext uri="{FF2B5EF4-FFF2-40B4-BE49-F238E27FC236}">
                <a16:creationId xmlns:a16="http://schemas.microsoft.com/office/drawing/2014/main" id="{45FBF74F-3111-4C71-8DB3-85332DF59EC7}"/>
              </a:ext>
            </a:extLst>
          </p:cNvPr>
          <p:cNvSpPr/>
          <p:nvPr/>
        </p:nvSpPr>
        <p:spPr>
          <a:xfrm>
            <a:off x="3851847" y="2427381"/>
            <a:ext cx="361838" cy="305956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4" name="Rounded Rectangle 7"/>
          <p:cNvSpPr/>
          <p:nvPr/>
        </p:nvSpPr>
        <p:spPr>
          <a:xfrm>
            <a:off x="3593009" y="3515115"/>
            <a:ext cx="262696" cy="468408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66" name="Freeform 25">
            <a:extLst>
              <a:ext uri="{FF2B5EF4-FFF2-40B4-BE49-F238E27FC236}">
                <a16:creationId xmlns:a16="http://schemas.microsoft.com/office/drawing/2014/main" id="{3C4CA543-CEA4-42E1-9438-FB08C285C5BC}"/>
              </a:ext>
            </a:extLst>
          </p:cNvPr>
          <p:cNvSpPr/>
          <p:nvPr/>
        </p:nvSpPr>
        <p:spPr>
          <a:xfrm>
            <a:off x="3735406" y="4669888"/>
            <a:ext cx="293412" cy="363079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8" name="Rectangle 36">
            <a:extLst>
              <a:ext uri="{FF2B5EF4-FFF2-40B4-BE49-F238E27FC236}">
                <a16:creationId xmlns:a16="http://schemas.microsoft.com/office/drawing/2014/main" id="{FB6CFFF3-F4B3-4E7F-9BE8-42D73747207F}"/>
              </a:ext>
            </a:extLst>
          </p:cNvPr>
          <p:cNvSpPr/>
          <p:nvPr/>
        </p:nvSpPr>
        <p:spPr>
          <a:xfrm>
            <a:off x="7721836" y="2401114"/>
            <a:ext cx="411575" cy="288231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9" name="Round Same Side Corner Rectangle 11">
            <a:extLst>
              <a:ext uri="{FF2B5EF4-FFF2-40B4-BE49-F238E27FC236}">
                <a16:creationId xmlns:a16="http://schemas.microsoft.com/office/drawing/2014/main" id="{487B9242-03FF-4DCF-B57D-9D6E19A0BB64}"/>
              </a:ext>
            </a:extLst>
          </p:cNvPr>
          <p:cNvSpPr/>
          <p:nvPr/>
        </p:nvSpPr>
        <p:spPr>
          <a:xfrm rot="9900000">
            <a:off x="7951671" y="3488024"/>
            <a:ext cx="435750" cy="334609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6" name="Google Shape;537;p38"/>
          <p:cNvGrpSpPr/>
          <p:nvPr/>
        </p:nvGrpSpPr>
        <p:grpSpPr>
          <a:xfrm>
            <a:off x="7759062" y="4947593"/>
            <a:ext cx="305388" cy="418608"/>
            <a:chOff x="2583325" y="2972875"/>
            <a:chExt cx="462850" cy="445750"/>
          </a:xfrm>
          <a:solidFill>
            <a:schemeClr val="bg1"/>
          </a:solidFill>
        </p:grpSpPr>
        <p:sp>
          <p:nvSpPr>
            <p:cNvPr id="71" name="Google Shape;538;p38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539;p38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191989" y="6022781"/>
            <a:ext cx="3208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mfortaa" panose="020F0603070200060003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1176" y="3366851"/>
            <a:ext cx="2082621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itchFamily="34" charset="0"/>
              </a:rPr>
              <a:t>Контент: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itchFamily="34" charset="0"/>
              </a:rPr>
              <a:t>Интернет-конкурсы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itchFamily="34" charset="0"/>
              </a:rPr>
              <a:t>Народное голосование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itchFamily="34" charset="0"/>
              </a:rPr>
              <a:t>Профсоюзные новости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itchFamily="34" charset="0"/>
              </a:rPr>
              <a:t>Опыт первичек</a:t>
            </a:r>
          </a:p>
          <a:p>
            <a:endParaRPr lang="ru-RU" altLang="ko-KR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2" r="15882"/>
          <a:stretch>
            <a:fillRect/>
          </a:stretch>
        </p:blipFill>
        <p:spPr>
          <a:xfrm>
            <a:off x="4723003" y="1629900"/>
            <a:ext cx="2667698" cy="4006860"/>
          </a:xfrm>
        </p:spPr>
      </p:pic>
      <p:sp>
        <p:nvSpPr>
          <p:cNvPr id="13" name="Прямоугольник 12"/>
          <p:cNvSpPr/>
          <p:nvPr/>
        </p:nvSpPr>
        <p:spPr>
          <a:xfrm>
            <a:off x="803852" y="2366635"/>
            <a:ext cx="2642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itchFamily="34" charset="0"/>
              </a:rPr>
              <a:t>Посещаемость 31 чел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itchFamily="34" charset="0"/>
              </a:rPr>
              <a:t>/</a:t>
            </a:r>
            <a:r>
              <a:rPr lang="ru-RU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itchFamily="34" charset="0"/>
              </a:rPr>
              <a:t>день</a:t>
            </a:r>
            <a:endParaRPr lang="ru-RU" altLang="ko-KR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1094" y="6004110"/>
            <a:ext cx="31438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itchFamily="34" charset="0"/>
              </a:rPr>
              <a:t>Мгновенный обмен информацией</a:t>
            </a:r>
            <a:endParaRPr lang="ru-RU" altLang="ko-KR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88" name="文本框 11"/>
          <p:cNvSpPr txBox="1"/>
          <p:nvPr/>
        </p:nvSpPr>
        <p:spPr>
          <a:xfrm>
            <a:off x="2352008" y="280790"/>
            <a:ext cx="729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Информационная работа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文本框 10"/>
          <p:cNvSpPr txBox="1"/>
          <p:nvPr/>
        </p:nvSpPr>
        <p:spPr>
          <a:xfrm>
            <a:off x="1128173" y="143392"/>
            <a:ext cx="22336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altLang="zh-CN" sz="3600" b="1" dirty="0" smtClean="0">
                <a:solidFill>
                  <a:srgbClr val="049AAB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2020</a:t>
            </a:r>
            <a:endParaRPr lang="zh-CN" altLang="en-US" sz="3600" b="1" dirty="0">
              <a:solidFill>
                <a:srgbClr val="049AAB"/>
              </a:solidFill>
              <a:latin typeface="Microsoft Yi Baiti" panose="03000500000000000000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4498"/>
            <a:ext cx="1230129" cy="93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48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719648"/>
              </p:ext>
            </p:extLst>
          </p:nvPr>
        </p:nvGraphicFramePr>
        <p:xfrm>
          <a:off x="931177" y="947956"/>
          <a:ext cx="10942959" cy="5721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Рисунок 2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624" y="2508309"/>
            <a:ext cx="2208033" cy="1737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Рисунок 1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75279">
            <a:off x="7339556" y="298139"/>
            <a:ext cx="2297932" cy="1529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0985863" y="300446"/>
            <a:ext cx="888274" cy="404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06224" y="2533475"/>
            <a:ext cx="3372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обучение</a:t>
            </a:r>
            <a:r>
              <a:rPr lang="ru-RU" sz="2400" dirty="0" smtClean="0"/>
              <a:t> </a:t>
            </a:r>
            <a:r>
              <a:rPr lang="ru-RU" sz="2000" dirty="0" smtClean="0"/>
              <a:t>кадров</a:t>
            </a:r>
            <a:r>
              <a:rPr lang="ru-RU" sz="2400" dirty="0" smtClean="0"/>
              <a:t>    </a:t>
            </a:r>
            <a:r>
              <a:rPr lang="ru-RU" sz="2400" b="1" dirty="0" smtClean="0"/>
              <a:t>0,7</a:t>
            </a:r>
            <a:r>
              <a:rPr lang="ru-RU" sz="2400" dirty="0" smtClean="0"/>
              <a:t>%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001549" y="3092194"/>
            <a:ext cx="4899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с </a:t>
            </a:r>
            <a:r>
              <a:rPr lang="ru-RU" sz="2200" dirty="0" err="1" smtClean="0"/>
              <a:t>п</a:t>
            </a:r>
            <a:r>
              <a:rPr lang="ru-RU" sz="2200" dirty="0" smtClean="0"/>
              <a:t> о </a:t>
            </a:r>
            <a:r>
              <a:rPr lang="ru-RU" sz="2200" dirty="0" err="1" smtClean="0"/>
              <a:t>р</a:t>
            </a:r>
            <a:r>
              <a:rPr lang="ru-RU" sz="2200" dirty="0" smtClean="0"/>
              <a:t> т и в </a:t>
            </a:r>
            <a:r>
              <a:rPr lang="ru-RU" sz="2200" dirty="0" err="1" smtClean="0"/>
              <a:t>н</a:t>
            </a:r>
            <a:r>
              <a:rPr lang="ru-RU" sz="2200" dirty="0" smtClean="0"/>
              <a:t> а я  </a:t>
            </a:r>
            <a:r>
              <a:rPr lang="ru-RU" sz="2200" dirty="0" err="1" smtClean="0"/>
              <a:t>р</a:t>
            </a:r>
            <a:r>
              <a:rPr lang="ru-RU" sz="2200" dirty="0" smtClean="0"/>
              <a:t> а б о т а </a:t>
            </a:r>
            <a:r>
              <a:rPr lang="ru-RU" sz="2800" b="1" dirty="0" smtClean="0"/>
              <a:t>1,6</a:t>
            </a:r>
            <a:r>
              <a:rPr lang="ru-RU" sz="2800" dirty="0" smtClean="0"/>
              <a:t>%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285064" y="1568741"/>
            <a:ext cx="1686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работа с</a:t>
            </a:r>
          </a:p>
          <a:p>
            <a:pPr algn="ctr"/>
            <a:r>
              <a:rPr lang="ru-RU" sz="1600" dirty="0" smtClean="0"/>
              <a:t>молодыми</a:t>
            </a:r>
          </a:p>
          <a:p>
            <a:pPr algn="ctr"/>
            <a:r>
              <a:rPr lang="ru-RU" sz="1600" dirty="0" smtClean="0"/>
              <a:t>специалистами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0289" y="1397707"/>
            <a:ext cx="1694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конференция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09205" y="5270778"/>
            <a:ext cx="9130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о </a:t>
            </a:r>
            <a:r>
              <a:rPr lang="ru-RU" sz="2200" dirty="0" err="1" smtClean="0"/>
              <a:t>з</a:t>
            </a:r>
            <a:r>
              <a:rPr lang="ru-RU" sz="2200" dirty="0" smtClean="0"/>
              <a:t> </a:t>
            </a:r>
            <a:r>
              <a:rPr lang="ru-RU" sz="2200" dirty="0" err="1" smtClean="0"/>
              <a:t>д</a:t>
            </a:r>
            <a:r>
              <a:rPr lang="ru-RU" sz="2200" dirty="0" smtClean="0"/>
              <a:t> о </a:t>
            </a:r>
            <a:r>
              <a:rPr lang="ru-RU" sz="2200" dirty="0" err="1" smtClean="0"/>
              <a:t>р</a:t>
            </a:r>
            <a:r>
              <a:rPr lang="ru-RU" sz="2200" dirty="0" smtClean="0"/>
              <a:t> </a:t>
            </a:r>
            <a:r>
              <a:rPr lang="ru-RU" sz="2200" dirty="0" err="1" smtClean="0"/>
              <a:t>о</a:t>
            </a:r>
            <a:r>
              <a:rPr lang="ru-RU" sz="2200" dirty="0" smtClean="0"/>
              <a:t> в л е </a:t>
            </a:r>
            <a:r>
              <a:rPr lang="ru-RU" sz="2200" dirty="0" err="1" smtClean="0"/>
              <a:t>н</a:t>
            </a:r>
            <a:r>
              <a:rPr lang="ru-RU" sz="2200" dirty="0" smtClean="0"/>
              <a:t> и е, м а т е </a:t>
            </a:r>
            <a:r>
              <a:rPr lang="ru-RU" sz="2200" dirty="0" err="1" smtClean="0"/>
              <a:t>р</a:t>
            </a:r>
            <a:r>
              <a:rPr lang="ru-RU" sz="2200" dirty="0" smtClean="0"/>
              <a:t> и а л </a:t>
            </a:r>
            <a:r>
              <a:rPr lang="ru-RU" sz="2200" dirty="0" err="1" smtClean="0"/>
              <a:t>ь</a:t>
            </a:r>
            <a:r>
              <a:rPr lang="ru-RU" sz="2200" dirty="0" smtClean="0"/>
              <a:t> </a:t>
            </a:r>
            <a:r>
              <a:rPr lang="ru-RU" sz="2200" dirty="0" err="1" smtClean="0"/>
              <a:t>н</a:t>
            </a:r>
            <a:r>
              <a:rPr lang="ru-RU" sz="2200" dirty="0" smtClean="0"/>
              <a:t> а я   </a:t>
            </a:r>
            <a:r>
              <a:rPr lang="ru-RU" sz="2200" dirty="0" err="1" smtClean="0"/>
              <a:t>п</a:t>
            </a:r>
            <a:r>
              <a:rPr lang="ru-RU" sz="2200" dirty="0" smtClean="0"/>
              <a:t> о м о </a:t>
            </a:r>
            <a:r>
              <a:rPr lang="ru-RU" sz="2200" dirty="0" err="1" smtClean="0"/>
              <a:t>щ</a:t>
            </a:r>
            <a:r>
              <a:rPr lang="ru-RU" sz="2200" dirty="0" smtClean="0"/>
              <a:t> </a:t>
            </a:r>
            <a:r>
              <a:rPr lang="ru-RU" sz="2200" dirty="0" err="1" smtClean="0"/>
              <a:t>ь</a:t>
            </a:r>
            <a:r>
              <a:rPr lang="ru-RU" sz="2200" dirty="0" smtClean="0"/>
              <a:t>  </a:t>
            </a:r>
            <a:r>
              <a:rPr lang="ru-RU" sz="3200" b="1" dirty="0" smtClean="0"/>
              <a:t>15,3</a:t>
            </a:r>
            <a:r>
              <a:rPr lang="ru-RU" sz="3200" dirty="0" smtClean="0"/>
              <a:t>%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452400" y="3855006"/>
            <a:ext cx="6018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и </a:t>
            </a:r>
            <a:r>
              <a:rPr lang="ru-RU" sz="2200" dirty="0" err="1" smtClean="0"/>
              <a:t>н</a:t>
            </a:r>
            <a:r>
              <a:rPr lang="ru-RU" sz="2200" dirty="0" smtClean="0"/>
              <a:t> </a:t>
            </a:r>
            <a:r>
              <a:rPr lang="ru-RU" sz="2200" dirty="0" err="1" smtClean="0"/>
              <a:t>ф</a:t>
            </a:r>
            <a:r>
              <a:rPr lang="ru-RU" sz="2200" dirty="0" smtClean="0"/>
              <a:t> о </a:t>
            </a:r>
            <a:r>
              <a:rPr lang="ru-RU" sz="2200" dirty="0" err="1" smtClean="0"/>
              <a:t>р</a:t>
            </a:r>
            <a:r>
              <a:rPr lang="ru-RU" sz="2200" dirty="0" smtClean="0"/>
              <a:t> м а </a:t>
            </a:r>
            <a:r>
              <a:rPr lang="ru-RU" sz="2200" dirty="0" err="1" smtClean="0"/>
              <a:t>ц</a:t>
            </a:r>
            <a:r>
              <a:rPr lang="ru-RU" sz="2200" dirty="0" smtClean="0"/>
              <a:t> и о </a:t>
            </a:r>
            <a:r>
              <a:rPr lang="ru-RU" sz="2200" dirty="0" err="1" smtClean="0"/>
              <a:t>н</a:t>
            </a:r>
            <a:r>
              <a:rPr lang="ru-RU" sz="2200" dirty="0" smtClean="0"/>
              <a:t> </a:t>
            </a:r>
            <a:r>
              <a:rPr lang="ru-RU" sz="2200" dirty="0" err="1" smtClean="0"/>
              <a:t>н</a:t>
            </a:r>
            <a:r>
              <a:rPr lang="ru-RU" sz="2200" dirty="0" smtClean="0"/>
              <a:t> а я   </a:t>
            </a:r>
            <a:r>
              <a:rPr lang="ru-RU" sz="2200" dirty="0" err="1" smtClean="0"/>
              <a:t>р</a:t>
            </a:r>
            <a:r>
              <a:rPr lang="ru-RU" sz="2200" dirty="0" smtClean="0"/>
              <a:t> а б о т а </a:t>
            </a:r>
            <a:r>
              <a:rPr lang="ru-RU" sz="2800" b="1" dirty="0" smtClean="0"/>
              <a:t>1,7</a:t>
            </a:r>
            <a:r>
              <a:rPr lang="ru-RU" sz="2800" dirty="0" smtClean="0"/>
              <a:t>%</a:t>
            </a:r>
            <a:endParaRPr lang="ru-RU" sz="2800" dirty="0"/>
          </a:p>
        </p:txBody>
      </p:sp>
      <p:grpSp>
        <p:nvGrpSpPr>
          <p:cNvPr id="11" name="组合 11"/>
          <p:cNvGrpSpPr/>
          <p:nvPr/>
        </p:nvGrpSpPr>
        <p:grpSpPr>
          <a:xfrm>
            <a:off x="1088985" y="166691"/>
            <a:ext cx="10432456" cy="646331"/>
            <a:chOff x="6080760" y="1044564"/>
            <a:chExt cx="9616027" cy="646331"/>
          </a:xfrm>
        </p:grpSpPr>
        <p:sp>
          <p:nvSpPr>
            <p:cNvPr id="12" name="文本框 12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13" name="文本框 13"/>
            <p:cNvSpPr txBox="1"/>
            <p:nvPr/>
          </p:nvSpPr>
          <p:spPr>
            <a:xfrm>
              <a:off x="7061707" y="1167675"/>
              <a:ext cx="863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Профсоюзный бюджет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618913" y="1802210"/>
            <a:ext cx="76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0,6</a:t>
            </a:r>
            <a:r>
              <a:rPr lang="ru-RU" dirty="0" smtClean="0"/>
              <a:t>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8796" y="1191237"/>
            <a:ext cx="687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0,3</a:t>
            </a:r>
            <a:r>
              <a:rPr lang="ru-RU" sz="1600" dirty="0" smtClean="0"/>
              <a:t>%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726421" y="4577857"/>
            <a:ext cx="7541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dirty="0" smtClean="0"/>
              <a:t>к о </a:t>
            </a:r>
            <a:r>
              <a:rPr lang="ru-RU" sz="2200" dirty="0" err="1" smtClean="0"/>
              <a:t>н</a:t>
            </a:r>
            <a:r>
              <a:rPr lang="ru-RU" sz="2200" dirty="0" smtClean="0"/>
              <a:t> к у </a:t>
            </a:r>
            <a:r>
              <a:rPr lang="ru-RU" sz="2200" dirty="0" err="1" smtClean="0"/>
              <a:t>р</a:t>
            </a:r>
            <a:r>
              <a:rPr lang="ru-RU" sz="2200" dirty="0" smtClean="0"/>
              <a:t> с </a:t>
            </a:r>
            <a:r>
              <a:rPr lang="ru-RU" sz="2200" dirty="0" err="1" smtClean="0"/>
              <a:t>ы</a:t>
            </a:r>
            <a:r>
              <a:rPr lang="ru-RU" sz="2200" dirty="0" smtClean="0"/>
              <a:t>,   </a:t>
            </a:r>
            <a:r>
              <a:rPr lang="ru-RU" sz="2200" dirty="0" err="1" smtClean="0"/>
              <a:t>с</a:t>
            </a:r>
            <a:r>
              <a:rPr lang="ru-RU" sz="2200" dirty="0" smtClean="0"/>
              <a:t> о </a:t>
            </a:r>
            <a:r>
              <a:rPr lang="ru-RU" sz="2200" dirty="0" err="1" smtClean="0"/>
              <a:t>р</a:t>
            </a:r>
            <a:r>
              <a:rPr lang="ru-RU" sz="2200" dirty="0" smtClean="0"/>
              <a:t> е в </a:t>
            </a:r>
            <a:r>
              <a:rPr lang="ru-RU" sz="2200" dirty="0" err="1" smtClean="0"/>
              <a:t>н</a:t>
            </a:r>
            <a:r>
              <a:rPr lang="ru-RU" sz="2200" dirty="0" smtClean="0"/>
              <a:t> о в а </a:t>
            </a:r>
            <a:r>
              <a:rPr lang="ru-RU" sz="2200" dirty="0" err="1" smtClean="0"/>
              <a:t>н</a:t>
            </a:r>
            <a:r>
              <a:rPr lang="ru-RU" sz="2200" dirty="0" smtClean="0"/>
              <a:t> и я                   </a:t>
            </a:r>
            <a:r>
              <a:rPr lang="ru-RU" sz="3200" b="1" dirty="0" smtClean="0"/>
              <a:t>2,3</a:t>
            </a:r>
            <a:r>
              <a:rPr lang="ru-RU" sz="3200" dirty="0" smtClean="0"/>
              <a:t>%</a:t>
            </a:r>
            <a:endParaRPr lang="ru-RU" sz="32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8633" y="1220598"/>
            <a:ext cx="2408571" cy="1354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Рисунок 20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26249">
            <a:off x="2652887" y="1100431"/>
            <a:ext cx="2003835" cy="1502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58399" y="386966"/>
            <a:ext cx="1947513" cy="1679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Рисунок 19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58774" y="1786875"/>
            <a:ext cx="2074849" cy="1627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318321" y="3185111"/>
            <a:ext cx="1756372" cy="1863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Рисунок 18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89809">
            <a:off x="92498" y="3846909"/>
            <a:ext cx="1270008" cy="2250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58348" y="5967741"/>
            <a:ext cx="1026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к у л </a:t>
            </a:r>
            <a:r>
              <a:rPr lang="ru-RU" sz="2200" dirty="0" err="1" smtClean="0"/>
              <a:t>ь</a:t>
            </a:r>
            <a:r>
              <a:rPr lang="ru-RU" sz="2200" dirty="0" smtClean="0"/>
              <a:t> т у </a:t>
            </a:r>
            <a:r>
              <a:rPr lang="ru-RU" sz="2200" dirty="0" err="1" smtClean="0"/>
              <a:t>р</a:t>
            </a:r>
            <a:r>
              <a:rPr lang="ru-RU" sz="2200" dirty="0" smtClean="0"/>
              <a:t> </a:t>
            </a:r>
            <a:r>
              <a:rPr lang="ru-RU" sz="2200" dirty="0" err="1" smtClean="0"/>
              <a:t>н</a:t>
            </a:r>
            <a:r>
              <a:rPr lang="ru-RU" sz="2200" dirty="0" smtClean="0"/>
              <a:t> о – м а с </a:t>
            </a:r>
            <a:r>
              <a:rPr lang="ru-RU" sz="2200" dirty="0" err="1" smtClean="0"/>
              <a:t>с</a:t>
            </a:r>
            <a:r>
              <a:rPr lang="ru-RU" sz="2200" dirty="0" smtClean="0"/>
              <a:t> о в </a:t>
            </a:r>
            <a:r>
              <a:rPr lang="ru-RU" sz="2200" dirty="0" err="1" smtClean="0"/>
              <a:t>ы</a:t>
            </a:r>
            <a:r>
              <a:rPr lang="ru-RU" sz="2200" dirty="0" smtClean="0"/>
              <a:t> е   м е </a:t>
            </a:r>
            <a:r>
              <a:rPr lang="ru-RU" sz="2200" dirty="0" err="1" smtClean="0"/>
              <a:t>р</a:t>
            </a:r>
            <a:r>
              <a:rPr lang="ru-RU" sz="2200" dirty="0" smtClean="0"/>
              <a:t> о </a:t>
            </a:r>
            <a:r>
              <a:rPr lang="ru-RU" sz="2200" dirty="0" err="1" smtClean="0"/>
              <a:t>п</a:t>
            </a:r>
            <a:r>
              <a:rPr lang="ru-RU" sz="2200" dirty="0" smtClean="0"/>
              <a:t> </a:t>
            </a:r>
            <a:r>
              <a:rPr lang="ru-RU" sz="2200" dirty="0" err="1" smtClean="0"/>
              <a:t>р</a:t>
            </a:r>
            <a:r>
              <a:rPr lang="ru-RU" sz="2200" dirty="0" smtClean="0"/>
              <a:t> и я т и я                           </a:t>
            </a:r>
            <a:r>
              <a:rPr lang="ru-RU" sz="3200" b="1" dirty="0" smtClean="0"/>
              <a:t>28,7</a:t>
            </a:r>
            <a:r>
              <a:rPr lang="ru-RU" sz="3200" dirty="0" smtClean="0"/>
              <a:t>%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7711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>
            <a:cxnSpLocks noChangeShapeType="1"/>
          </p:cNvCxnSpPr>
          <p:nvPr/>
        </p:nvCxnSpPr>
        <p:spPr bwMode="auto">
          <a:xfrm flipV="1">
            <a:off x="409262" y="2471738"/>
            <a:ext cx="9820588" cy="68791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矩形 18"/>
          <p:cNvSpPr/>
          <p:nvPr/>
        </p:nvSpPr>
        <p:spPr>
          <a:xfrm>
            <a:off x="428626" y="2556405"/>
            <a:ext cx="11415712" cy="3970251"/>
          </a:xfrm>
          <a:prstGeom prst="rect">
            <a:avLst/>
          </a:prstGeom>
        </p:spPr>
        <p:txBody>
          <a:bodyPr wrap="square" lIns="121853" tIns="60927" rIns="121853" bIns="60927">
            <a:spAutoFit/>
          </a:bodyPr>
          <a:lstStyle/>
          <a:p>
            <a:pPr algn="just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400 чел. – участников Фестиваля–конкурса «Виват таланты!»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</a:t>
            </a:r>
            <a:r>
              <a:rPr lang="ru-RU" altLang="zh-CN" sz="1200" b="1" dirty="0" err="1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Земцов</a:t>
            </a: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И.А. МАОУ СОШ 5 победитель Всероссийского конкурса для учителей немецкого языка Deutschlehrerpreis–2020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МАДОУ д/с 36 - 1 место в номинации «Авторский проект» Всероссийского конкурса «Здоровое решение»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Вальтер А.А., Битдорф А.В. шк. 15 победители конкурса педагогического мастерства «Две звезды»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</a:t>
            </a:r>
            <a:r>
              <a:rPr lang="ru-RU" altLang="zh-CN" sz="1200" b="1" dirty="0" err="1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Кокшарова</a:t>
            </a: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Л.М. д/с 36, Денисова Ж.Н. д/с 50, Копейкина Л.А.  д/с 60, Ушакова Н.Б. д/с 62, Рогалева Т.А. шк.  5, Резанова Е.В. шк.  92 – победители конкурса эссе «Работа первички с позиции лидера»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Власова </a:t>
            </a:r>
            <a:r>
              <a:rPr lang="ru-RU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С.В. </a:t>
            </a: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шк.  92  - победитель конкурса «Профсоюз за здоровый образ жизни!» в группе «Вконтакте »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Севрюгина А.Ю. шк. 15 - победитель  конкурса «Марафон пожеланий!» в гр. «Вконтакте» и «Одноклассники»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Лепехина Ю.А. шк.  63 - победитель IV Фестиваля-конкурса мастер-классов учителей-логопедов и учителей-дефектологов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</a:t>
            </a:r>
            <a:r>
              <a:rPr lang="ru-RU" altLang="zh-CN" sz="1200" b="1" dirty="0" err="1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/с.  50  участник конкурса «Российская организация высокой социальной эффективности»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25 чел. – участников Открытого конкурса департамента здравоохранения ТО «Советы молодому поколению» 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ru-RU" altLang="zh-CN" sz="1200" b="1" dirty="0" err="1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</a:t>
            </a: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/с 50, 160, шк. 5, 92 – победители Областного Открытого конкурса рабочей песни 2020г.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zh-CN" sz="12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5 семейных пар награждены медалью «За любовь и верность» </a:t>
            </a:r>
          </a:p>
        </p:txBody>
      </p:sp>
      <p:grpSp>
        <p:nvGrpSpPr>
          <p:cNvPr id="2" name="组合 7"/>
          <p:cNvGrpSpPr/>
          <p:nvPr/>
        </p:nvGrpSpPr>
        <p:grpSpPr>
          <a:xfrm>
            <a:off x="1128173" y="143392"/>
            <a:ext cx="7672927" cy="646331"/>
            <a:chOff x="6080760" y="1044564"/>
            <a:chExt cx="7204512" cy="646331"/>
          </a:xfrm>
        </p:grpSpPr>
        <p:sp>
          <p:nvSpPr>
            <p:cNvPr id="9" name="文本框 8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061705" y="1167675"/>
              <a:ext cx="62235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Итоги работы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10917382" y="0"/>
            <a:ext cx="1274618" cy="78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Председатель ТГОП </a:t>
            </a:r>
          </a:p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828" y="371475"/>
            <a:ext cx="1988172" cy="288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8113" y="900113"/>
            <a:ext cx="2494533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sun9-13.userapi.com/impg/rs76WJQnZIcaUB8Vn4ZvzD-HtnOhDOfcm2eWqw/TUJRsqEhwhc.jpg?size=1280x720&amp;quality=96&amp;sign=cb2e618bbc33b8a08ef5fe71a510211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2075" y="931069"/>
            <a:ext cx="2457449" cy="1478756"/>
          </a:xfrm>
          <a:prstGeom prst="rect">
            <a:avLst/>
          </a:prstGeom>
          <a:noFill/>
        </p:spPr>
      </p:pic>
      <p:pic>
        <p:nvPicPr>
          <p:cNvPr id="20" name="Picture 8" descr="https://sun9-73.userapi.com/impg/2B_04sMVM8Dv-T_X9grA669ga-eGYTUdi1GbLw/OaYDVJLCbpk.jpg?size=1280x854&amp;quality=96&amp;sign=75deb3d8444bc6ae1d972990aac2fb46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3883" y="914401"/>
            <a:ext cx="2298492" cy="1533525"/>
          </a:xfrm>
          <a:prstGeom prst="rect">
            <a:avLst/>
          </a:prstGeom>
          <a:noFill/>
        </p:spPr>
      </p:pic>
      <p:pic>
        <p:nvPicPr>
          <p:cNvPr id="21" name="Picture 6" descr="https://sun9-39.userapi.com/impg/FknJ3EKlHUASCUxwbaxAozEINt8W57b-BGrQlg/LHfTk1Svd94.jpg?size=1280x854&amp;quality=96&amp;sign=d91b136924a940b781ba1d40c1fa7e70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" y="915862"/>
            <a:ext cx="2274887" cy="15177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 bldLvl="0" animBg="1"/>
      <p:bldP spid="12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9"/>
          <p:cNvGrpSpPr/>
          <p:nvPr/>
        </p:nvGrpSpPr>
        <p:grpSpPr>
          <a:xfrm>
            <a:off x="2818461" y="4795267"/>
            <a:ext cx="2877122" cy="362856"/>
            <a:chOff x="3249263" y="1752070"/>
            <a:chExt cx="2994026" cy="362949"/>
          </a:xfrm>
        </p:grpSpPr>
        <p:grpSp>
          <p:nvGrpSpPr>
            <p:cNvPr id="3" name="组合 20"/>
            <p:cNvGrpSpPr/>
            <p:nvPr/>
          </p:nvGrpSpPr>
          <p:grpSpPr>
            <a:xfrm>
              <a:off x="3249263" y="1776444"/>
              <a:ext cx="2994026" cy="314202"/>
              <a:chOff x="2940049" y="2132898"/>
              <a:chExt cx="2994026" cy="314202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2940050" y="2132898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2940049" y="2132898"/>
                <a:ext cx="2865209" cy="314202"/>
              </a:xfrm>
              <a:prstGeom prst="roundRect">
                <a:avLst>
                  <a:gd name="adj" fmla="val 50000"/>
                </a:avLst>
              </a:prstGeom>
              <a:solidFill>
                <a:srgbClr val="049A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文本框 4"/>
            <p:cNvSpPr txBox="1"/>
            <p:nvPr/>
          </p:nvSpPr>
          <p:spPr>
            <a:xfrm>
              <a:off x="4673588" y="1752070"/>
              <a:ext cx="673755" cy="362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altLang="zh-CN" sz="146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99</a:t>
              </a:r>
              <a:r>
                <a:rPr lang="en-US" altLang="zh-CN" sz="146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465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24"/>
          <p:cNvGrpSpPr/>
          <p:nvPr/>
        </p:nvGrpSpPr>
        <p:grpSpPr>
          <a:xfrm>
            <a:off x="2856330" y="4297311"/>
            <a:ext cx="2877121" cy="362856"/>
            <a:chOff x="3249264" y="2154329"/>
            <a:chExt cx="2994025" cy="362950"/>
          </a:xfrm>
        </p:grpSpPr>
        <p:grpSp>
          <p:nvGrpSpPr>
            <p:cNvPr id="5" name="组合 25"/>
            <p:cNvGrpSpPr/>
            <p:nvPr/>
          </p:nvGrpSpPr>
          <p:grpSpPr>
            <a:xfrm>
              <a:off x="3249264" y="2178703"/>
              <a:ext cx="2994025" cy="314618"/>
              <a:chOff x="2940050" y="2519659"/>
              <a:chExt cx="2994025" cy="314618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2940050" y="2520075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2940051" y="2519659"/>
                <a:ext cx="889000" cy="314202"/>
              </a:xfrm>
              <a:prstGeom prst="roundRect">
                <a:avLst>
                  <a:gd name="adj" fmla="val 50000"/>
                </a:avLst>
              </a:prstGeom>
              <a:solidFill>
                <a:srgbClr val="049A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文本框 9"/>
            <p:cNvSpPr txBox="1"/>
            <p:nvPr/>
          </p:nvSpPr>
          <p:spPr>
            <a:xfrm>
              <a:off x="3385175" y="2154329"/>
              <a:ext cx="765072" cy="36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altLang="zh-CN" sz="146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19,6</a:t>
              </a:r>
              <a:r>
                <a:rPr lang="en-US" altLang="zh-CN" sz="146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465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39"/>
          <p:cNvGrpSpPr/>
          <p:nvPr/>
        </p:nvGrpSpPr>
        <p:grpSpPr>
          <a:xfrm>
            <a:off x="3005520" y="1839514"/>
            <a:ext cx="2893972" cy="362856"/>
            <a:chOff x="3244272" y="3932945"/>
            <a:chExt cx="3011560" cy="362950"/>
          </a:xfrm>
        </p:grpSpPr>
        <p:sp>
          <p:nvSpPr>
            <p:cNvPr id="41" name="圆角矩形 40"/>
            <p:cNvSpPr/>
            <p:nvPr/>
          </p:nvSpPr>
          <p:spPr>
            <a:xfrm>
              <a:off x="3261807" y="3971332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4" name="圆角矩形 43"/>
            <p:cNvSpPr/>
            <p:nvPr/>
          </p:nvSpPr>
          <p:spPr>
            <a:xfrm>
              <a:off x="3244272" y="3971332"/>
              <a:ext cx="1201953" cy="314202"/>
            </a:xfrm>
            <a:prstGeom prst="roundRect">
              <a:avLst>
                <a:gd name="adj" fmla="val 50000"/>
              </a:avLst>
            </a:prstGeom>
            <a:solidFill>
              <a:srgbClr val="9BD7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5" name="文本框 15"/>
            <p:cNvSpPr txBox="1"/>
            <p:nvPr/>
          </p:nvSpPr>
          <p:spPr>
            <a:xfrm>
              <a:off x="4418924" y="3932945"/>
              <a:ext cx="907693" cy="36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altLang="zh-CN" sz="146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3,5</a:t>
              </a:r>
              <a:r>
                <a:rPr lang="en-US" altLang="zh-CN" sz="146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465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45"/>
          <p:cNvGrpSpPr/>
          <p:nvPr/>
        </p:nvGrpSpPr>
        <p:grpSpPr>
          <a:xfrm>
            <a:off x="3005523" y="2242328"/>
            <a:ext cx="2941578" cy="362856"/>
            <a:chOff x="3244272" y="4335851"/>
            <a:chExt cx="3061100" cy="362948"/>
          </a:xfrm>
        </p:grpSpPr>
        <p:sp>
          <p:nvSpPr>
            <p:cNvPr id="47" name="圆角矩形 46"/>
            <p:cNvSpPr/>
            <p:nvPr/>
          </p:nvSpPr>
          <p:spPr>
            <a:xfrm>
              <a:off x="3258789" y="4362615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3244272" y="4362651"/>
              <a:ext cx="2294231" cy="314202"/>
            </a:xfrm>
            <a:prstGeom prst="roundRect">
              <a:avLst>
                <a:gd name="adj" fmla="val 50000"/>
              </a:avLst>
            </a:prstGeom>
            <a:solidFill>
              <a:srgbClr val="9BD7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9" name="文本框 19"/>
            <p:cNvSpPr txBox="1"/>
            <p:nvPr/>
          </p:nvSpPr>
          <p:spPr>
            <a:xfrm>
              <a:off x="5462813" y="4335851"/>
              <a:ext cx="842559" cy="362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altLang="zh-CN" sz="146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73,8</a:t>
              </a:r>
              <a:r>
                <a:rPr lang="en-US" altLang="zh-CN" sz="146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465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49"/>
          <p:cNvGrpSpPr/>
          <p:nvPr/>
        </p:nvGrpSpPr>
        <p:grpSpPr>
          <a:xfrm>
            <a:off x="882216" y="4048038"/>
            <a:ext cx="2157893" cy="2195428"/>
            <a:chOff x="471707" y="1675770"/>
            <a:chExt cx="2158455" cy="2196000"/>
          </a:xfrm>
          <a:solidFill>
            <a:srgbClr val="049AAB"/>
          </a:solidFill>
        </p:grpSpPr>
        <p:grpSp>
          <p:nvGrpSpPr>
            <p:cNvPr id="9" name="组合 50"/>
            <p:cNvGrpSpPr>
              <a:grpSpLocks noChangeAspect="1"/>
            </p:cNvGrpSpPr>
            <p:nvPr/>
          </p:nvGrpSpPr>
          <p:grpSpPr>
            <a:xfrm>
              <a:off x="471707" y="1675770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55" name="Freeform 288"/>
              <p:cNvSpPr/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35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35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291"/>
              <p:cNvSpPr/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35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组合 51"/>
            <p:cNvGrpSpPr>
              <a:grpSpLocks noChangeAspect="1"/>
            </p:cNvGrpSpPr>
            <p:nvPr/>
          </p:nvGrpSpPr>
          <p:grpSpPr>
            <a:xfrm>
              <a:off x="1735995" y="2108076"/>
              <a:ext cx="462003" cy="468000"/>
              <a:chOff x="2665061" y="4979202"/>
              <a:chExt cx="284308" cy="288000"/>
            </a:xfrm>
            <a:grpFill/>
          </p:grpSpPr>
          <p:sp>
            <p:nvSpPr>
              <p:cNvPr id="53" name="Freeform 932"/>
              <p:cNvSpPr>
                <a:spLocks noEditPoints="1"/>
              </p:cNvSpPr>
              <p:nvPr/>
            </p:nvSpPr>
            <p:spPr bwMode="auto">
              <a:xfrm>
                <a:off x="2665061" y="4979202"/>
                <a:ext cx="284308" cy="288000"/>
              </a:xfrm>
              <a:custGeom>
                <a:avLst/>
                <a:gdLst>
                  <a:gd name="T0" fmla="*/ 70 w 98"/>
                  <a:gd name="T1" fmla="*/ 42 h 99"/>
                  <a:gd name="T2" fmla="*/ 66 w 98"/>
                  <a:gd name="T3" fmla="*/ 42 h 99"/>
                  <a:gd name="T4" fmla="*/ 41 w 98"/>
                  <a:gd name="T5" fmla="*/ 67 h 99"/>
                  <a:gd name="T6" fmla="*/ 41 w 98"/>
                  <a:gd name="T7" fmla="*/ 70 h 99"/>
                  <a:gd name="T8" fmla="*/ 70 w 98"/>
                  <a:gd name="T9" fmla="*/ 99 h 99"/>
                  <a:gd name="T10" fmla="*/ 98 w 98"/>
                  <a:gd name="T11" fmla="*/ 70 h 99"/>
                  <a:gd name="T12" fmla="*/ 70 w 98"/>
                  <a:gd name="T13" fmla="*/ 42 h 99"/>
                  <a:gd name="T14" fmla="*/ 70 w 98"/>
                  <a:gd name="T15" fmla="*/ 90 h 99"/>
                  <a:gd name="T16" fmla="*/ 50 w 98"/>
                  <a:gd name="T17" fmla="*/ 70 h 99"/>
                  <a:gd name="T18" fmla="*/ 70 w 98"/>
                  <a:gd name="T19" fmla="*/ 51 h 99"/>
                  <a:gd name="T20" fmla="*/ 89 w 98"/>
                  <a:gd name="T21" fmla="*/ 70 h 99"/>
                  <a:gd name="T22" fmla="*/ 70 w 98"/>
                  <a:gd name="T23" fmla="*/ 90 h 99"/>
                  <a:gd name="T24" fmla="*/ 57 w 98"/>
                  <a:gd name="T25" fmla="*/ 29 h 99"/>
                  <a:gd name="T26" fmla="*/ 28 w 98"/>
                  <a:gd name="T27" fmla="*/ 0 h 99"/>
                  <a:gd name="T28" fmla="*/ 0 w 98"/>
                  <a:gd name="T29" fmla="*/ 29 h 99"/>
                  <a:gd name="T30" fmla="*/ 28 w 98"/>
                  <a:gd name="T31" fmla="*/ 57 h 99"/>
                  <a:gd name="T32" fmla="*/ 32 w 98"/>
                  <a:gd name="T33" fmla="*/ 57 h 99"/>
                  <a:gd name="T34" fmla="*/ 56 w 98"/>
                  <a:gd name="T35" fmla="*/ 32 h 99"/>
                  <a:gd name="T36" fmla="*/ 57 w 98"/>
                  <a:gd name="T37" fmla="*/ 29 h 99"/>
                  <a:gd name="T38" fmla="*/ 28 w 98"/>
                  <a:gd name="T39" fmla="*/ 48 h 99"/>
                  <a:gd name="T40" fmla="*/ 8 w 98"/>
                  <a:gd name="T41" fmla="*/ 29 h 99"/>
                  <a:gd name="T42" fmla="*/ 28 w 98"/>
                  <a:gd name="T43" fmla="*/ 9 h 99"/>
                  <a:gd name="T44" fmla="*/ 48 w 98"/>
                  <a:gd name="T45" fmla="*/ 29 h 99"/>
                  <a:gd name="T46" fmla="*/ 28 w 98"/>
                  <a:gd name="T47" fmla="*/ 4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8" h="99">
                    <a:moveTo>
                      <a:pt x="70" y="42"/>
                    </a:moveTo>
                    <a:cubicBezTo>
                      <a:pt x="68" y="42"/>
                      <a:pt x="67" y="42"/>
                      <a:pt x="66" y="42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9"/>
                      <a:pt x="41" y="70"/>
                    </a:cubicBezTo>
                    <a:cubicBezTo>
                      <a:pt x="41" y="86"/>
                      <a:pt x="54" y="99"/>
                      <a:pt x="70" y="99"/>
                    </a:cubicBezTo>
                    <a:cubicBezTo>
                      <a:pt x="85" y="99"/>
                      <a:pt x="98" y="86"/>
                      <a:pt x="98" y="70"/>
                    </a:cubicBezTo>
                    <a:cubicBezTo>
                      <a:pt x="98" y="55"/>
                      <a:pt x="85" y="42"/>
                      <a:pt x="70" y="42"/>
                    </a:cubicBezTo>
                    <a:close/>
                    <a:moveTo>
                      <a:pt x="70" y="90"/>
                    </a:moveTo>
                    <a:cubicBezTo>
                      <a:pt x="59" y="90"/>
                      <a:pt x="50" y="81"/>
                      <a:pt x="50" y="70"/>
                    </a:cubicBezTo>
                    <a:cubicBezTo>
                      <a:pt x="50" y="59"/>
                      <a:pt x="59" y="51"/>
                      <a:pt x="70" y="51"/>
                    </a:cubicBezTo>
                    <a:cubicBezTo>
                      <a:pt x="81" y="51"/>
                      <a:pt x="89" y="59"/>
                      <a:pt x="89" y="70"/>
                    </a:cubicBezTo>
                    <a:cubicBezTo>
                      <a:pt x="89" y="81"/>
                      <a:pt x="81" y="90"/>
                      <a:pt x="70" y="90"/>
                    </a:cubicBezTo>
                    <a:close/>
                    <a:moveTo>
                      <a:pt x="57" y="29"/>
                    </a:move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ubicBezTo>
                      <a:pt x="29" y="57"/>
                      <a:pt x="31" y="57"/>
                      <a:pt x="32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7" y="30"/>
                      <a:pt x="57" y="29"/>
                    </a:cubicBezTo>
                    <a:close/>
                    <a:moveTo>
                      <a:pt x="28" y="48"/>
                    </a:moveTo>
                    <a:cubicBezTo>
                      <a:pt x="17" y="48"/>
                      <a:pt x="8" y="40"/>
                      <a:pt x="8" y="29"/>
                    </a:cubicBezTo>
                    <a:cubicBezTo>
                      <a:pt x="8" y="18"/>
                      <a:pt x="17" y="9"/>
                      <a:pt x="28" y="9"/>
                    </a:cubicBezTo>
                    <a:cubicBezTo>
                      <a:pt x="39" y="9"/>
                      <a:pt x="48" y="18"/>
                      <a:pt x="48" y="29"/>
                    </a:cubicBezTo>
                    <a:cubicBezTo>
                      <a:pt x="48" y="40"/>
                      <a:pt x="39" y="48"/>
                      <a:pt x="28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35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933"/>
              <p:cNvSpPr/>
              <p:nvPr/>
            </p:nvSpPr>
            <p:spPr bwMode="auto">
              <a:xfrm>
                <a:off x="2697060" y="5013664"/>
                <a:ext cx="220308" cy="219077"/>
              </a:xfrm>
              <a:custGeom>
                <a:avLst/>
                <a:gdLst>
                  <a:gd name="T0" fmla="*/ 179 w 179"/>
                  <a:gd name="T1" fmla="*/ 12 h 178"/>
                  <a:gd name="T2" fmla="*/ 14 w 179"/>
                  <a:gd name="T3" fmla="*/ 178 h 178"/>
                  <a:gd name="T4" fmla="*/ 0 w 179"/>
                  <a:gd name="T5" fmla="*/ 166 h 178"/>
                  <a:gd name="T6" fmla="*/ 165 w 179"/>
                  <a:gd name="T7" fmla="*/ 0 h 178"/>
                  <a:gd name="T8" fmla="*/ 179 w 179"/>
                  <a:gd name="T9" fmla="*/ 1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78">
                    <a:moveTo>
                      <a:pt x="179" y="12"/>
                    </a:moveTo>
                    <a:lnTo>
                      <a:pt x="14" y="178"/>
                    </a:lnTo>
                    <a:lnTo>
                      <a:pt x="0" y="166"/>
                    </a:lnTo>
                    <a:lnTo>
                      <a:pt x="165" y="0"/>
                    </a:lnTo>
                    <a:lnTo>
                      <a:pt x="179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35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组合 59"/>
          <p:cNvGrpSpPr>
            <a:grpSpLocks noChangeAspect="1"/>
          </p:cNvGrpSpPr>
          <p:nvPr/>
        </p:nvGrpSpPr>
        <p:grpSpPr>
          <a:xfrm>
            <a:off x="1055764" y="1568362"/>
            <a:ext cx="2157893" cy="2195428"/>
            <a:chOff x="5397500" y="5734050"/>
            <a:chExt cx="365125" cy="371476"/>
          </a:xfrm>
          <a:solidFill>
            <a:srgbClr val="9BD744"/>
          </a:solidFill>
        </p:grpSpPr>
        <p:sp>
          <p:nvSpPr>
            <p:cNvPr id="61" name="Freeform 288"/>
            <p:cNvSpPr/>
            <p:nvPr/>
          </p:nvSpPr>
          <p:spPr bwMode="auto">
            <a:xfrm>
              <a:off x="5532438" y="5907088"/>
              <a:ext cx="71438" cy="68263"/>
            </a:xfrm>
            <a:custGeom>
              <a:avLst/>
              <a:gdLst>
                <a:gd name="T0" fmla="*/ 45 w 45"/>
                <a:gd name="T1" fmla="*/ 17 h 43"/>
                <a:gd name="T2" fmla="*/ 17 w 45"/>
                <a:gd name="T3" fmla="*/ 43 h 43"/>
                <a:gd name="T4" fmla="*/ 0 w 45"/>
                <a:gd name="T5" fmla="*/ 26 h 43"/>
                <a:gd name="T6" fmla="*/ 29 w 45"/>
                <a:gd name="T7" fmla="*/ 0 h 43"/>
                <a:gd name="T8" fmla="*/ 45 w 45"/>
                <a:gd name="T9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3">
                  <a:moveTo>
                    <a:pt x="45" y="17"/>
                  </a:moveTo>
                  <a:lnTo>
                    <a:pt x="17" y="43"/>
                  </a:lnTo>
                  <a:lnTo>
                    <a:pt x="0" y="26"/>
                  </a:lnTo>
                  <a:lnTo>
                    <a:pt x="29" y="0"/>
                  </a:lnTo>
                  <a:lnTo>
                    <a:pt x="45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/>
            <a:lstStyle/>
            <a:p>
              <a:endParaRPr lang="zh-CN" altLang="en-US" sz="2535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2" name="Freeform 289"/>
            <p:cNvSpPr>
              <a:spLocks noEditPoints="1"/>
            </p:cNvSpPr>
            <p:nvPr/>
          </p:nvSpPr>
          <p:spPr bwMode="auto">
            <a:xfrm>
              <a:off x="5537200" y="5734050"/>
              <a:ext cx="225425" cy="22542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1 h 60"/>
                <a:gd name="T12" fmla="*/ 8 w 60"/>
                <a:gd name="T13" fmla="*/ 30 h 60"/>
                <a:gd name="T14" fmla="*/ 30 w 60"/>
                <a:gd name="T15" fmla="*/ 8 h 60"/>
                <a:gd name="T16" fmla="*/ 52 w 60"/>
                <a:gd name="T17" fmla="*/ 30 h 60"/>
                <a:gd name="T18" fmla="*/ 30 w 60"/>
                <a:gd name="T1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51"/>
                  </a:moveTo>
                  <a:cubicBezTo>
                    <a:pt x="18" y="51"/>
                    <a:pt x="8" y="42"/>
                    <a:pt x="8" y="30"/>
                  </a:cubicBezTo>
                  <a:cubicBezTo>
                    <a:pt x="8" y="18"/>
                    <a:pt x="18" y="8"/>
                    <a:pt x="30" y="8"/>
                  </a:cubicBezTo>
                  <a:cubicBezTo>
                    <a:pt x="42" y="8"/>
                    <a:pt x="52" y="18"/>
                    <a:pt x="52" y="30"/>
                  </a:cubicBezTo>
                  <a:cubicBezTo>
                    <a:pt x="52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/>
            <a:lstStyle/>
            <a:p>
              <a:endParaRPr lang="zh-CN" altLang="en-US" sz="2535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3" name="Freeform 291"/>
            <p:cNvSpPr/>
            <p:nvPr/>
          </p:nvSpPr>
          <p:spPr bwMode="auto">
            <a:xfrm>
              <a:off x="5397500" y="5951538"/>
              <a:ext cx="158750" cy="153988"/>
            </a:xfrm>
            <a:custGeom>
              <a:avLst/>
              <a:gdLst>
                <a:gd name="T0" fmla="*/ 30 w 42"/>
                <a:gd name="T1" fmla="*/ 0 h 41"/>
                <a:gd name="T2" fmla="*/ 3 w 42"/>
                <a:gd name="T3" fmla="*/ 26 h 41"/>
                <a:gd name="T4" fmla="*/ 3 w 42"/>
                <a:gd name="T5" fmla="*/ 38 h 41"/>
                <a:gd name="T6" fmla="*/ 15 w 42"/>
                <a:gd name="T7" fmla="*/ 38 h 41"/>
                <a:gd name="T8" fmla="*/ 42 w 42"/>
                <a:gd name="T9" fmla="*/ 12 h 41"/>
                <a:gd name="T10" fmla="*/ 30 w 42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30" y="0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0" y="29"/>
                    <a:pt x="0" y="34"/>
                    <a:pt x="3" y="38"/>
                  </a:cubicBezTo>
                  <a:cubicBezTo>
                    <a:pt x="6" y="41"/>
                    <a:pt x="12" y="41"/>
                    <a:pt x="15" y="38"/>
                  </a:cubicBezTo>
                  <a:cubicBezTo>
                    <a:pt x="42" y="12"/>
                    <a:pt x="42" y="12"/>
                    <a:pt x="42" y="1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/>
            <a:lstStyle/>
            <a:p>
              <a:endParaRPr lang="zh-CN" altLang="en-US" sz="2535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7" name="矩形 47"/>
          <p:cNvSpPr>
            <a:spLocks noChangeArrowheads="1"/>
          </p:cNvSpPr>
          <p:nvPr/>
        </p:nvSpPr>
        <p:spPr bwMode="auto">
          <a:xfrm>
            <a:off x="3042316" y="1444569"/>
            <a:ext cx="3359705" cy="38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700" rIns="91397" bIns="457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zh-CN" sz="16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Прирост членства в 2020 году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9502407" y="4782187"/>
            <a:ext cx="1838878" cy="523180"/>
          </a:xfrm>
          <a:prstGeom prst="rect">
            <a:avLst/>
          </a:prstGeom>
        </p:spPr>
        <p:txBody>
          <a:bodyPr wrap="none" lIns="91397" tIns="45700" rIns="91397" bIns="45700">
            <a:spAutoFit/>
          </a:bodyPr>
          <a:lstStyle/>
          <a:p>
            <a:r>
              <a:rPr lang="ru-RU" altLang="zh-CN" sz="2800" b="1" dirty="0" smtClean="0">
                <a:solidFill>
                  <a:srgbClr val="049A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113 ППО</a:t>
            </a:r>
            <a:endParaRPr lang="en-US" altLang="zh-CN" sz="2800" b="1" dirty="0">
              <a:solidFill>
                <a:srgbClr val="049A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矩形 47"/>
          <p:cNvSpPr>
            <a:spLocks noChangeArrowheads="1"/>
          </p:cNvSpPr>
          <p:nvPr/>
        </p:nvSpPr>
        <p:spPr bwMode="auto">
          <a:xfrm>
            <a:off x="2937643" y="5127243"/>
            <a:ext cx="2811931" cy="36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700" rIns="91397" bIns="457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zh-CN" sz="16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Получили профбилеты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6402022" y="1759746"/>
            <a:ext cx="215968" cy="215968"/>
          </a:xfrm>
          <a:prstGeom prst="rect">
            <a:avLst/>
          </a:prstGeom>
          <a:solidFill>
            <a:srgbClr val="049AA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rtlCol="0" anchor="ctr"/>
          <a:lstStyle/>
          <a:p>
            <a:pPr algn="ctr"/>
            <a:endParaRPr lang="zh-CN" altLang="en-US" sz="1335" dirty="0">
              <a:solidFill>
                <a:srgbClr val="2C36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7057781" y="1395670"/>
            <a:ext cx="1718421" cy="461624"/>
          </a:xfrm>
          <a:prstGeom prst="rect">
            <a:avLst/>
          </a:prstGeom>
        </p:spPr>
        <p:txBody>
          <a:bodyPr wrap="square" lIns="91397" tIns="45700" rIns="91397" bIns="45700">
            <a:spAutoFit/>
          </a:bodyPr>
          <a:lstStyle/>
          <a:p>
            <a:r>
              <a:rPr lang="ru-RU" altLang="zh-CN" sz="24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9165 чел.</a:t>
            </a:r>
            <a:endParaRPr lang="en-US" altLang="zh-CN" sz="2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47"/>
          <p:cNvSpPr>
            <a:spLocks noChangeArrowheads="1"/>
          </p:cNvSpPr>
          <p:nvPr/>
        </p:nvSpPr>
        <p:spPr bwMode="auto">
          <a:xfrm>
            <a:off x="7057782" y="1811323"/>
            <a:ext cx="4194418" cy="32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700" rIns="91397" bIns="457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Работающих членов Профсоюза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73" name="直接连接符 72"/>
          <p:cNvCxnSpPr/>
          <p:nvPr/>
        </p:nvCxnSpPr>
        <p:spPr>
          <a:xfrm>
            <a:off x="6510006" y="1975714"/>
            <a:ext cx="0" cy="9878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/>
          <p:cNvSpPr/>
          <p:nvPr/>
        </p:nvSpPr>
        <p:spPr>
          <a:xfrm>
            <a:off x="6402022" y="2963538"/>
            <a:ext cx="215968" cy="215968"/>
          </a:xfrm>
          <a:prstGeom prst="rect">
            <a:avLst/>
          </a:prstGeom>
          <a:solidFill>
            <a:srgbClr val="9BD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rtlCol="0" anchor="ctr"/>
          <a:lstStyle/>
          <a:p>
            <a:pPr algn="ctr"/>
            <a:endParaRPr lang="zh-CN" altLang="en-US" sz="1335" dirty="0">
              <a:solidFill>
                <a:srgbClr val="2C36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7057781" y="2483719"/>
            <a:ext cx="1507057" cy="461624"/>
          </a:xfrm>
          <a:prstGeom prst="rect">
            <a:avLst/>
          </a:prstGeom>
        </p:spPr>
        <p:txBody>
          <a:bodyPr wrap="none" lIns="91397" tIns="45700" rIns="91397" bIns="45700">
            <a:spAutoFit/>
          </a:bodyPr>
          <a:lstStyle/>
          <a:p>
            <a:r>
              <a:rPr lang="ru-RU" altLang="zh-CN" sz="24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463 чел.</a:t>
            </a:r>
            <a:endParaRPr lang="en-US" altLang="zh-CN" sz="2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矩形 47"/>
          <p:cNvSpPr>
            <a:spLocks noChangeArrowheads="1"/>
          </p:cNvSpPr>
          <p:nvPr/>
        </p:nvSpPr>
        <p:spPr bwMode="auto">
          <a:xfrm>
            <a:off x="7057781" y="2899371"/>
            <a:ext cx="4178348" cy="32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700" rIns="91397" bIns="457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zh-CN" sz="1400" dirty="0" err="1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Декретников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6510006" y="3179507"/>
            <a:ext cx="0" cy="9878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/>
          <p:cNvSpPr/>
          <p:nvPr/>
        </p:nvSpPr>
        <p:spPr>
          <a:xfrm>
            <a:off x="6402022" y="4156611"/>
            <a:ext cx="215968" cy="215968"/>
          </a:xfrm>
          <a:prstGeom prst="rect">
            <a:avLst/>
          </a:prstGeom>
          <a:solidFill>
            <a:srgbClr val="049AA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rtlCol="0" anchor="ctr"/>
          <a:lstStyle/>
          <a:p>
            <a:pPr algn="ctr"/>
            <a:endParaRPr lang="zh-CN" altLang="en-US" sz="1335" dirty="0">
              <a:solidFill>
                <a:srgbClr val="2C36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7057781" y="3707535"/>
            <a:ext cx="1507057" cy="461624"/>
          </a:xfrm>
          <a:prstGeom prst="rect">
            <a:avLst/>
          </a:prstGeom>
        </p:spPr>
        <p:txBody>
          <a:bodyPr wrap="none" lIns="91397" tIns="45700" rIns="91397" bIns="45700">
            <a:spAutoFit/>
          </a:bodyPr>
          <a:lstStyle/>
          <a:p>
            <a:r>
              <a:rPr lang="ru-RU" altLang="zh-CN" sz="24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192 чел.</a:t>
            </a:r>
            <a:endParaRPr lang="en-US" altLang="zh-CN" sz="2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>
            <a:spLocks noChangeArrowheads="1"/>
          </p:cNvSpPr>
          <p:nvPr/>
        </p:nvSpPr>
        <p:spPr bwMode="auto">
          <a:xfrm>
            <a:off x="7057781" y="4123187"/>
            <a:ext cx="4178348" cy="32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700" rIns="91397" bIns="457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Пенсионеров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85" name="直接连接符 84"/>
          <p:cNvCxnSpPr/>
          <p:nvPr/>
        </p:nvCxnSpPr>
        <p:spPr>
          <a:xfrm>
            <a:off x="6510006" y="4340640"/>
            <a:ext cx="0" cy="9878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 85"/>
          <p:cNvSpPr/>
          <p:nvPr/>
        </p:nvSpPr>
        <p:spPr>
          <a:xfrm>
            <a:off x="6402022" y="5267039"/>
            <a:ext cx="215968" cy="215968"/>
          </a:xfrm>
          <a:prstGeom prst="rect">
            <a:avLst/>
          </a:prstGeom>
          <a:solidFill>
            <a:srgbClr val="9BD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3" rIns="121908" bIns="60953" rtlCol="0" anchor="ctr"/>
          <a:lstStyle/>
          <a:p>
            <a:pPr algn="ctr"/>
            <a:endParaRPr lang="zh-CN" altLang="en-US" sz="1335" dirty="0">
              <a:solidFill>
                <a:srgbClr val="2C36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7057781" y="4787374"/>
            <a:ext cx="1949486" cy="523180"/>
          </a:xfrm>
          <a:prstGeom prst="rect">
            <a:avLst/>
          </a:prstGeom>
        </p:spPr>
        <p:txBody>
          <a:bodyPr wrap="none" lIns="91397" tIns="45700" rIns="91397" bIns="45700">
            <a:spAutoFit/>
          </a:bodyPr>
          <a:lstStyle/>
          <a:p>
            <a:r>
              <a:rPr lang="ru-RU" altLang="zh-CN" sz="2800" b="1" dirty="0">
                <a:solidFill>
                  <a:srgbClr val="049A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9820 чел.</a:t>
            </a:r>
            <a:endParaRPr lang="en-US" altLang="zh-CN" sz="2800" b="1" dirty="0">
              <a:solidFill>
                <a:srgbClr val="049A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矩形 87"/>
          <p:cNvSpPr>
            <a:spLocks noChangeArrowheads="1"/>
          </p:cNvSpPr>
          <p:nvPr/>
        </p:nvSpPr>
        <p:spPr bwMode="auto">
          <a:xfrm>
            <a:off x="7057780" y="5203025"/>
            <a:ext cx="4194419" cy="3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700" rIns="91397" bIns="457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Всего членов Профсоюза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01" name="标题 4"/>
          <p:cNvSpPr txBox="1"/>
          <p:nvPr/>
        </p:nvSpPr>
        <p:spPr>
          <a:xfrm>
            <a:off x="48905" y="2538523"/>
            <a:ext cx="1727743" cy="332829"/>
          </a:xfrm>
          <a:prstGeom prst="rect">
            <a:avLst/>
          </a:prstGeom>
        </p:spPr>
        <p:txBody>
          <a:bodyPr vert="horz" lIns="91407" tIns="45704" rIns="91407" bIns="4570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财务与融资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57"/>
          <p:cNvGrpSpPr/>
          <p:nvPr/>
        </p:nvGrpSpPr>
        <p:grpSpPr>
          <a:xfrm>
            <a:off x="1128173" y="143392"/>
            <a:ext cx="9687465" cy="646331"/>
            <a:chOff x="6080760" y="1044564"/>
            <a:chExt cx="9687465" cy="646331"/>
          </a:xfrm>
        </p:grpSpPr>
        <p:sp>
          <p:nvSpPr>
            <p:cNvPr id="59" name="文本框 58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7061707" y="1167675"/>
              <a:ext cx="8706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Тюменская городская организация Профсоюза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0" name="矩形 259"/>
          <p:cNvSpPr>
            <a:spLocks noChangeArrowheads="1"/>
          </p:cNvSpPr>
          <p:nvPr/>
        </p:nvSpPr>
        <p:spPr bwMode="auto">
          <a:xfrm>
            <a:off x="10917382" y="197581"/>
            <a:ext cx="1274618" cy="78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Председатель ТГОП </a:t>
            </a:r>
          </a:p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2" name="Freeform 6"/>
          <p:cNvSpPr>
            <a:spLocks noEditPoints="1"/>
          </p:cNvSpPr>
          <p:nvPr/>
        </p:nvSpPr>
        <p:spPr bwMode="auto">
          <a:xfrm>
            <a:off x="2271715" y="1963738"/>
            <a:ext cx="569912" cy="493713"/>
          </a:xfrm>
          <a:custGeom>
            <a:avLst/>
            <a:gdLst>
              <a:gd name="T0" fmla="*/ 400 w 400"/>
              <a:gd name="T1" fmla="*/ 352 h 352"/>
              <a:gd name="T2" fmla="*/ 394 w 400"/>
              <a:gd name="T3" fmla="*/ 268 h 352"/>
              <a:gd name="T4" fmla="*/ 342 w 400"/>
              <a:gd name="T5" fmla="*/ 236 h 352"/>
              <a:gd name="T6" fmla="*/ 303 w 400"/>
              <a:gd name="T7" fmla="*/ 191 h 352"/>
              <a:gd name="T8" fmla="*/ 316 w 400"/>
              <a:gd name="T9" fmla="*/ 157 h 352"/>
              <a:gd name="T10" fmla="*/ 327 w 400"/>
              <a:gd name="T11" fmla="*/ 134 h 352"/>
              <a:gd name="T12" fmla="*/ 322 w 400"/>
              <a:gd name="T13" fmla="*/ 122 h 352"/>
              <a:gd name="T14" fmla="*/ 325 w 400"/>
              <a:gd name="T15" fmla="*/ 98 h 352"/>
              <a:gd name="T16" fmla="*/ 278 w 400"/>
              <a:gd name="T17" fmla="*/ 51 h 352"/>
              <a:gd name="T18" fmla="*/ 230 w 400"/>
              <a:gd name="T19" fmla="*/ 98 h 352"/>
              <a:gd name="T20" fmla="*/ 233 w 400"/>
              <a:gd name="T21" fmla="*/ 122 h 352"/>
              <a:gd name="T22" fmla="*/ 229 w 400"/>
              <a:gd name="T23" fmla="*/ 134 h 352"/>
              <a:gd name="T24" fmla="*/ 240 w 400"/>
              <a:gd name="T25" fmla="*/ 157 h 352"/>
              <a:gd name="T26" fmla="*/ 253 w 400"/>
              <a:gd name="T27" fmla="*/ 191 h 352"/>
              <a:gd name="T28" fmla="*/ 236 w 400"/>
              <a:gd name="T29" fmla="*/ 224 h 352"/>
              <a:gd name="T30" fmla="*/ 310 w 400"/>
              <a:gd name="T31" fmla="*/ 292 h 352"/>
              <a:gd name="T32" fmla="*/ 310 w 400"/>
              <a:gd name="T33" fmla="*/ 352 h 352"/>
              <a:gd name="T34" fmla="*/ 400 w 400"/>
              <a:gd name="T35" fmla="*/ 352 h 352"/>
              <a:gd name="T36" fmla="*/ 204 w 400"/>
              <a:gd name="T37" fmla="*/ 247 h 352"/>
              <a:gd name="T38" fmla="*/ 152 w 400"/>
              <a:gd name="T39" fmla="*/ 187 h 352"/>
              <a:gd name="T40" fmla="*/ 169 w 400"/>
              <a:gd name="T41" fmla="*/ 142 h 352"/>
              <a:gd name="T42" fmla="*/ 184 w 400"/>
              <a:gd name="T43" fmla="*/ 111 h 352"/>
              <a:gd name="T44" fmla="*/ 179 w 400"/>
              <a:gd name="T45" fmla="*/ 95 h 352"/>
              <a:gd name="T46" fmla="*/ 183 w 400"/>
              <a:gd name="T47" fmla="*/ 63 h 352"/>
              <a:gd name="T48" fmla="*/ 119 w 400"/>
              <a:gd name="T49" fmla="*/ 0 h 352"/>
              <a:gd name="T50" fmla="*/ 55 w 400"/>
              <a:gd name="T51" fmla="*/ 63 h 352"/>
              <a:gd name="T52" fmla="*/ 59 w 400"/>
              <a:gd name="T53" fmla="*/ 95 h 352"/>
              <a:gd name="T54" fmla="*/ 53 w 400"/>
              <a:gd name="T55" fmla="*/ 111 h 352"/>
              <a:gd name="T56" fmla="*/ 68 w 400"/>
              <a:gd name="T57" fmla="*/ 142 h 352"/>
              <a:gd name="T58" fmla="*/ 86 w 400"/>
              <a:gd name="T59" fmla="*/ 187 h 352"/>
              <a:gd name="T60" fmla="*/ 33 w 400"/>
              <a:gd name="T61" fmla="*/ 247 h 352"/>
              <a:gd name="T62" fmla="*/ 0 w 400"/>
              <a:gd name="T63" fmla="*/ 279 h 352"/>
              <a:gd name="T64" fmla="*/ 0 w 400"/>
              <a:gd name="T65" fmla="*/ 352 h 352"/>
              <a:gd name="T66" fmla="*/ 278 w 400"/>
              <a:gd name="T67" fmla="*/ 352 h 352"/>
              <a:gd name="T68" fmla="*/ 278 w 400"/>
              <a:gd name="T69" fmla="*/ 297 h 352"/>
              <a:gd name="T70" fmla="*/ 204 w 400"/>
              <a:gd name="T71" fmla="*/ 247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0" h="352">
                <a:moveTo>
                  <a:pt x="400" y="352"/>
                </a:moveTo>
                <a:cubicBezTo>
                  <a:pt x="400" y="352"/>
                  <a:pt x="399" y="276"/>
                  <a:pt x="394" y="268"/>
                </a:cubicBezTo>
                <a:cubicBezTo>
                  <a:pt x="387" y="257"/>
                  <a:pt x="371" y="249"/>
                  <a:pt x="342" y="236"/>
                </a:cubicBezTo>
                <a:cubicBezTo>
                  <a:pt x="312" y="224"/>
                  <a:pt x="303" y="213"/>
                  <a:pt x="303" y="191"/>
                </a:cubicBezTo>
                <a:cubicBezTo>
                  <a:pt x="303" y="177"/>
                  <a:pt x="312" y="182"/>
                  <a:pt x="316" y="157"/>
                </a:cubicBezTo>
                <a:cubicBezTo>
                  <a:pt x="317" y="147"/>
                  <a:pt x="325" y="157"/>
                  <a:pt x="327" y="134"/>
                </a:cubicBezTo>
                <a:cubicBezTo>
                  <a:pt x="327" y="124"/>
                  <a:pt x="322" y="122"/>
                  <a:pt x="322" y="122"/>
                </a:cubicBezTo>
                <a:cubicBezTo>
                  <a:pt x="322" y="122"/>
                  <a:pt x="325" y="108"/>
                  <a:pt x="325" y="98"/>
                </a:cubicBezTo>
                <a:cubicBezTo>
                  <a:pt x="327" y="85"/>
                  <a:pt x="319" y="51"/>
                  <a:pt x="278" y="51"/>
                </a:cubicBezTo>
                <a:cubicBezTo>
                  <a:pt x="236" y="51"/>
                  <a:pt x="229" y="85"/>
                  <a:pt x="230" y="98"/>
                </a:cubicBezTo>
                <a:cubicBezTo>
                  <a:pt x="231" y="108"/>
                  <a:pt x="233" y="122"/>
                  <a:pt x="233" y="122"/>
                </a:cubicBezTo>
                <a:cubicBezTo>
                  <a:pt x="233" y="122"/>
                  <a:pt x="229" y="124"/>
                  <a:pt x="229" y="134"/>
                </a:cubicBezTo>
                <a:cubicBezTo>
                  <a:pt x="230" y="157"/>
                  <a:pt x="238" y="147"/>
                  <a:pt x="240" y="157"/>
                </a:cubicBezTo>
                <a:cubicBezTo>
                  <a:pt x="244" y="182"/>
                  <a:pt x="253" y="177"/>
                  <a:pt x="253" y="191"/>
                </a:cubicBezTo>
                <a:cubicBezTo>
                  <a:pt x="253" y="206"/>
                  <a:pt x="248" y="216"/>
                  <a:pt x="236" y="224"/>
                </a:cubicBezTo>
                <a:cubicBezTo>
                  <a:pt x="301" y="257"/>
                  <a:pt x="310" y="263"/>
                  <a:pt x="310" y="292"/>
                </a:cubicBezTo>
                <a:cubicBezTo>
                  <a:pt x="310" y="352"/>
                  <a:pt x="310" y="352"/>
                  <a:pt x="310" y="352"/>
                </a:cubicBezTo>
                <a:lnTo>
                  <a:pt x="400" y="352"/>
                </a:lnTo>
                <a:close/>
                <a:moveTo>
                  <a:pt x="204" y="247"/>
                </a:moveTo>
                <a:cubicBezTo>
                  <a:pt x="165" y="231"/>
                  <a:pt x="152" y="217"/>
                  <a:pt x="152" y="187"/>
                </a:cubicBezTo>
                <a:cubicBezTo>
                  <a:pt x="152" y="169"/>
                  <a:pt x="164" y="175"/>
                  <a:pt x="169" y="142"/>
                </a:cubicBezTo>
                <a:cubicBezTo>
                  <a:pt x="172" y="129"/>
                  <a:pt x="182" y="142"/>
                  <a:pt x="184" y="111"/>
                </a:cubicBezTo>
                <a:cubicBezTo>
                  <a:pt x="184" y="98"/>
                  <a:pt x="179" y="95"/>
                  <a:pt x="179" y="95"/>
                </a:cubicBezTo>
                <a:cubicBezTo>
                  <a:pt x="179" y="95"/>
                  <a:pt x="181" y="77"/>
                  <a:pt x="183" y="63"/>
                </a:cubicBezTo>
                <a:cubicBezTo>
                  <a:pt x="184" y="45"/>
                  <a:pt x="174" y="0"/>
                  <a:pt x="119" y="0"/>
                </a:cubicBezTo>
                <a:cubicBezTo>
                  <a:pt x="64" y="0"/>
                  <a:pt x="54" y="45"/>
                  <a:pt x="55" y="63"/>
                </a:cubicBezTo>
                <a:cubicBezTo>
                  <a:pt x="56" y="77"/>
                  <a:pt x="59" y="95"/>
                  <a:pt x="59" y="95"/>
                </a:cubicBezTo>
                <a:cubicBezTo>
                  <a:pt x="59" y="95"/>
                  <a:pt x="53" y="98"/>
                  <a:pt x="53" y="111"/>
                </a:cubicBezTo>
                <a:cubicBezTo>
                  <a:pt x="55" y="142"/>
                  <a:pt x="66" y="129"/>
                  <a:pt x="68" y="142"/>
                </a:cubicBezTo>
                <a:cubicBezTo>
                  <a:pt x="74" y="175"/>
                  <a:pt x="86" y="169"/>
                  <a:pt x="86" y="187"/>
                </a:cubicBezTo>
                <a:cubicBezTo>
                  <a:pt x="86" y="217"/>
                  <a:pt x="73" y="231"/>
                  <a:pt x="33" y="247"/>
                </a:cubicBezTo>
                <a:cubicBezTo>
                  <a:pt x="21" y="252"/>
                  <a:pt x="0" y="260"/>
                  <a:pt x="0" y="279"/>
                </a:cubicBezTo>
                <a:cubicBezTo>
                  <a:pt x="0" y="352"/>
                  <a:pt x="0" y="352"/>
                  <a:pt x="0" y="352"/>
                </a:cubicBezTo>
                <a:cubicBezTo>
                  <a:pt x="278" y="352"/>
                  <a:pt x="278" y="352"/>
                  <a:pt x="278" y="352"/>
                </a:cubicBezTo>
                <a:cubicBezTo>
                  <a:pt x="278" y="352"/>
                  <a:pt x="278" y="309"/>
                  <a:pt x="278" y="297"/>
                </a:cubicBezTo>
                <a:cubicBezTo>
                  <a:pt x="278" y="280"/>
                  <a:pt x="244" y="264"/>
                  <a:pt x="204" y="247"/>
                </a:cubicBezTo>
                <a:close/>
              </a:path>
            </a:pathLst>
          </a:custGeom>
          <a:solidFill>
            <a:srgbClr val="9BD744"/>
          </a:solidFill>
          <a:ln>
            <a:noFill/>
          </a:ln>
        </p:spPr>
        <p:txBody>
          <a:bodyPr lIns="121900" tIns="60949" rIns="121900" bIns="60949"/>
          <a:lstStyle/>
          <a:p>
            <a:pPr defTabSz="1218565">
              <a:defRPr/>
            </a:pPr>
            <a:endParaRPr lang="en-US" sz="3200" kern="0" dirty="0">
              <a:solidFill>
                <a:srgbClr val="95A5A6"/>
              </a:solidFill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3118108" y="2571233"/>
            <a:ext cx="2811931" cy="36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700" rIns="91397" bIns="457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zh-CN" sz="1600" dirty="0" err="1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Профчленство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2882030" y="3938347"/>
            <a:ext cx="3519991" cy="38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700" rIns="91397" bIns="457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zh-CN" sz="16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Участники бонусной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48057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4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8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3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8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2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6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100"/>
                            </p:stCondLst>
                            <p:childTnLst>
                              <p:par>
                                <p:cTn id="6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6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4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90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4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4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8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200"/>
                            </p:stCondLst>
                            <p:childTnLst>
                              <p:par>
                                <p:cTn id="9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 tmFilter="0,0; .5, 1; 1, 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450"/>
                            </p:stCondLst>
                            <p:childTnLst>
                              <p:par>
                                <p:cTn id="10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 animBg="1"/>
      <p:bldP spid="71" grpId="0"/>
      <p:bldP spid="72" grpId="0"/>
      <p:bldP spid="74" grpId="0" animBg="1"/>
      <p:bldP spid="75" grpId="0"/>
      <p:bldP spid="76" grpId="0"/>
      <p:bldP spid="78" grpId="0" animBg="1"/>
      <p:bldP spid="79" grpId="0"/>
      <p:bldP spid="84" grpId="0"/>
      <p:bldP spid="86" grpId="0" animBg="1"/>
      <p:bldP spid="87" grpId="0"/>
      <p:bldP spid="88" grpId="0"/>
      <p:bldP spid="80" grpId="0" bldLvl="0" animBg="1"/>
      <p:bldP spid="80" grpId="1" bldLvl="0" animBg="1"/>
      <p:bldP spid="58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536887" y="5325371"/>
            <a:ext cx="234900" cy="318185"/>
          </a:xfrm>
          <a:custGeom>
            <a:avLst/>
            <a:gdLst>
              <a:gd name="T0" fmla="*/ 96 w 145"/>
              <a:gd name="T1" fmla="*/ 71 h 195"/>
              <a:gd name="T2" fmla="*/ 72 w 145"/>
              <a:gd name="T3" fmla="*/ 81 h 195"/>
              <a:gd name="T4" fmla="*/ 60 w 145"/>
              <a:gd name="T5" fmla="*/ 79 h 195"/>
              <a:gd name="T6" fmla="*/ 49 w 145"/>
              <a:gd name="T7" fmla="*/ 71 h 195"/>
              <a:gd name="T8" fmla="*/ 43 w 145"/>
              <a:gd name="T9" fmla="*/ 71 h 195"/>
              <a:gd name="T10" fmla="*/ 43 w 145"/>
              <a:gd name="T11" fmla="*/ 78 h 195"/>
              <a:gd name="T12" fmla="*/ 56 w 145"/>
              <a:gd name="T13" fmla="*/ 87 h 195"/>
              <a:gd name="T14" fmla="*/ 72 w 145"/>
              <a:gd name="T15" fmla="*/ 90 h 195"/>
              <a:gd name="T16" fmla="*/ 102 w 145"/>
              <a:gd name="T17" fmla="*/ 78 h 195"/>
              <a:gd name="T18" fmla="*/ 102 w 145"/>
              <a:gd name="T19" fmla="*/ 71 h 195"/>
              <a:gd name="T20" fmla="*/ 96 w 145"/>
              <a:gd name="T21" fmla="*/ 71 h 195"/>
              <a:gd name="T22" fmla="*/ 106 w 145"/>
              <a:gd name="T23" fmla="*/ 170 h 195"/>
              <a:gd name="T24" fmla="*/ 106 w 145"/>
              <a:gd name="T25" fmla="*/ 170 h 195"/>
              <a:gd name="T26" fmla="*/ 39 w 145"/>
              <a:gd name="T27" fmla="*/ 170 h 195"/>
              <a:gd name="T28" fmla="*/ 34 w 145"/>
              <a:gd name="T29" fmla="*/ 174 h 195"/>
              <a:gd name="T30" fmla="*/ 39 w 145"/>
              <a:gd name="T31" fmla="*/ 179 h 195"/>
              <a:gd name="T32" fmla="*/ 106 w 145"/>
              <a:gd name="T33" fmla="*/ 179 h 195"/>
              <a:gd name="T34" fmla="*/ 111 w 145"/>
              <a:gd name="T35" fmla="*/ 174 h 195"/>
              <a:gd name="T36" fmla="*/ 106 w 145"/>
              <a:gd name="T37" fmla="*/ 170 h 195"/>
              <a:gd name="T38" fmla="*/ 145 w 145"/>
              <a:gd name="T39" fmla="*/ 75 h 195"/>
              <a:gd name="T40" fmla="*/ 145 w 145"/>
              <a:gd name="T41" fmla="*/ 75 h 195"/>
              <a:gd name="T42" fmla="*/ 124 w 145"/>
              <a:gd name="T43" fmla="*/ 22 h 195"/>
              <a:gd name="T44" fmla="*/ 72 w 145"/>
              <a:gd name="T45" fmla="*/ 0 h 195"/>
              <a:gd name="T46" fmla="*/ 21 w 145"/>
              <a:gd name="T47" fmla="*/ 22 h 195"/>
              <a:gd name="T48" fmla="*/ 0 w 145"/>
              <a:gd name="T49" fmla="*/ 75 h 195"/>
              <a:gd name="T50" fmla="*/ 9 w 145"/>
              <a:gd name="T51" fmla="*/ 112 h 195"/>
              <a:gd name="T52" fmla="*/ 9 w 145"/>
              <a:gd name="T53" fmla="*/ 112 h 195"/>
              <a:gd name="T54" fmla="*/ 31 w 145"/>
              <a:gd name="T55" fmla="*/ 137 h 195"/>
              <a:gd name="T56" fmla="*/ 31 w 145"/>
              <a:gd name="T57" fmla="*/ 158 h 195"/>
              <a:gd name="T58" fmla="*/ 39 w 145"/>
              <a:gd name="T59" fmla="*/ 166 h 195"/>
              <a:gd name="T60" fmla="*/ 106 w 145"/>
              <a:gd name="T61" fmla="*/ 166 h 195"/>
              <a:gd name="T62" fmla="*/ 114 w 145"/>
              <a:gd name="T63" fmla="*/ 158 h 195"/>
              <a:gd name="T64" fmla="*/ 114 w 145"/>
              <a:gd name="T65" fmla="*/ 137 h 195"/>
              <a:gd name="T66" fmla="*/ 136 w 145"/>
              <a:gd name="T67" fmla="*/ 112 h 195"/>
              <a:gd name="T68" fmla="*/ 136 w 145"/>
              <a:gd name="T69" fmla="*/ 112 h 195"/>
              <a:gd name="T70" fmla="*/ 145 w 145"/>
              <a:gd name="T71" fmla="*/ 75 h 195"/>
              <a:gd name="T72" fmla="*/ 123 w 145"/>
              <a:gd name="T73" fmla="*/ 104 h 195"/>
              <a:gd name="T74" fmla="*/ 123 w 145"/>
              <a:gd name="T75" fmla="*/ 104 h 195"/>
              <a:gd name="T76" fmla="*/ 123 w 145"/>
              <a:gd name="T77" fmla="*/ 104 h 195"/>
              <a:gd name="T78" fmla="*/ 123 w 145"/>
              <a:gd name="T79" fmla="*/ 104 h 195"/>
              <a:gd name="T80" fmla="*/ 102 w 145"/>
              <a:gd name="T81" fmla="*/ 126 h 195"/>
              <a:gd name="T82" fmla="*/ 99 w 145"/>
              <a:gd name="T83" fmla="*/ 133 h 195"/>
              <a:gd name="T84" fmla="*/ 99 w 145"/>
              <a:gd name="T85" fmla="*/ 133 h 195"/>
              <a:gd name="T86" fmla="*/ 99 w 145"/>
              <a:gd name="T87" fmla="*/ 150 h 195"/>
              <a:gd name="T88" fmla="*/ 46 w 145"/>
              <a:gd name="T89" fmla="*/ 150 h 195"/>
              <a:gd name="T90" fmla="*/ 46 w 145"/>
              <a:gd name="T91" fmla="*/ 133 h 195"/>
              <a:gd name="T92" fmla="*/ 42 w 145"/>
              <a:gd name="T93" fmla="*/ 126 h 195"/>
              <a:gd name="T94" fmla="*/ 22 w 145"/>
              <a:gd name="T95" fmla="*/ 104 h 195"/>
              <a:gd name="T96" fmla="*/ 22 w 145"/>
              <a:gd name="T97" fmla="*/ 104 h 195"/>
              <a:gd name="T98" fmla="*/ 14 w 145"/>
              <a:gd name="T99" fmla="*/ 75 h 195"/>
              <a:gd name="T100" fmla="*/ 31 w 145"/>
              <a:gd name="T101" fmla="*/ 33 h 195"/>
              <a:gd name="T102" fmla="*/ 72 w 145"/>
              <a:gd name="T103" fmla="*/ 15 h 195"/>
              <a:gd name="T104" fmla="*/ 113 w 145"/>
              <a:gd name="T105" fmla="*/ 33 h 195"/>
              <a:gd name="T106" fmla="*/ 130 w 145"/>
              <a:gd name="T107" fmla="*/ 75 h 195"/>
              <a:gd name="T108" fmla="*/ 123 w 145"/>
              <a:gd name="T109" fmla="*/ 104 h 195"/>
              <a:gd name="T110" fmla="*/ 92 w 145"/>
              <a:gd name="T111" fmla="*/ 186 h 195"/>
              <a:gd name="T112" fmla="*/ 92 w 145"/>
              <a:gd name="T113" fmla="*/ 186 h 195"/>
              <a:gd name="T114" fmla="*/ 53 w 145"/>
              <a:gd name="T115" fmla="*/ 186 h 195"/>
              <a:gd name="T116" fmla="*/ 48 w 145"/>
              <a:gd name="T117" fmla="*/ 190 h 195"/>
              <a:gd name="T118" fmla="*/ 53 w 145"/>
              <a:gd name="T119" fmla="*/ 195 h 195"/>
              <a:gd name="T120" fmla="*/ 92 w 145"/>
              <a:gd name="T121" fmla="*/ 195 h 195"/>
              <a:gd name="T122" fmla="*/ 96 w 145"/>
              <a:gd name="T123" fmla="*/ 190 h 195"/>
              <a:gd name="T124" fmla="*/ 92 w 145"/>
              <a:gd name="T125" fmla="*/ 18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" h="195">
                <a:moveTo>
                  <a:pt x="96" y="71"/>
                </a:moveTo>
                <a:cubicBezTo>
                  <a:pt x="90" y="77"/>
                  <a:pt x="82" y="81"/>
                  <a:pt x="72" y="81"/>
                </a:cubicBezTo>
                <a:cubicBezTo>
                  <a:pt x="68" y="81"/>
                  <a:pt x="63" y="80"/>
                  <a:pt x="60" y="79"/>
                </a:cubicBezTo>
                <a:cubicBezTo>
                  <a:pt x="56" y="77"/>
                  <a:pt x="52" y="74"/>
                  <a:pt x="49" y="71"/>
                </a:cubicBezTo>
                <a:cubicBezTo>
                  <a:pt x="47" y="69"/>
                  <a:pt x="44" y="69"/>
                  <a:pt x="43" y="71"/>
                </a:cubicBezTo>
                <a:cubicBezTo>
                  <a:pt x="41" y="73"/>
                  <a:pt x="41" y="76"/>
                  <a:pt x="43" y="78"/>
                </a:cubicBezTo>
                <a:cubicBezTo>
                  <a:pt x="46" y="82"/>
                  <a:pt x="51" y="85"/>
                  <a:pt x="56" y="87"/>
                </a:cubicBezTo>
                <a:cubicBezTo>
                  <a:pt x="61" y="89"/>
                  <a:pt x="67" y="90"/>
                  <a:pt x="72" y="90"/>
                </a:cubicBezTo>
                <a:cubicBezTo>
                  <a:pt x="84" y="90"/>
                  <a:pt x="95" y="85"/>
                  <a:pt x="102" y="78"/>
                </a:cubicBezTo>
                <a:cubicBezTo>
                  <a:pt x="104" y="76"/>
                  <a:pt x="104" y="73"/>
                  <a:pt x="102" y="71"/>
                </a:cubicBezTo>
                <a:cubicBezTo>
                  <a:pt x="100" y="69"/>
                  <a:pt x="98" y="69"/>
                  <a:pt x="96" y="71"/>
                </a:cubicBezTo>
                <a:close/>
                <a:moveTo>
                  <a:pt x="106" y="170"/>
                </a:moveTo>
                <a:cubicBezTo>
                  <a:pt x="106" y="170"/>
                  <a:pt x="106" y="170"/>
                  <a:pt x="106" y="170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36" y="170"/>
                  <a:pt x="34" y="172"/>
                  <a:pt x="34" y="174"/>
                </a:cubicBezTo>
                <a:cubicBezTo>
                  <a:pt x="34" y="177"/>
                  <a:pt x="36" y="179"/>
                  <a:pt x="39" y="179"/>
                </a:cubicBezTo>
                <a:cubicBezTo>
                  <a:pt x="106" y="179"/>
                  <a:pt x="106" y="179"/>
                  <a:pt x="106" y="179"/>
                </a:cubicBezTo>
                <a:cubicBezTo>
                  <a:pt x="109" y="179"/>
                  <a:pt x="111" y="177"/>
                  <a:pt x="111" y="174"/>
                </a:cubicBezTo>
                <a:cubicBezTo>
                  <a:pt x="111" y="172"/>
                  <a:pt x="109" y="170"/>
                  <a:pt x="106" y="170"/>
                </a:cubicBezTo>
                <a:close/>
                <a:moveTo>
                  <a:pt x="145" y="75"/>
                </a:moveTo>
                <a:cubicBezTo>
                  <a:pt x="145" y="75"/>
                  <a:pt x="145" y="75"/>
                  <a:pt x="145" y="75"/>
                </a:cubicBezTo>
                <a:cubicBezTo>
                  <a:pt x="145" y="54"/>
                  <a:pt x="137" y="36"/>
                  <a:pt x="124" y="22"/>
                </a:cubicBezTo>
                <a:cubicBezTo>
                  <a:pt x="111" y="9"/>
                  <a:pt x="92" y="0"/>
                  <a:pt x="72" y="0"/>
                </a:cubicBezTo>
                <a:cubicBezTo>
                  <a:pt x="52" y="0"/>
                  <a:pt x="34" y="9"/>
                  <a:pt x="21" y="22"/>
                </a:cubicBezTo>
                <a:cubicBezTo>
                  <a:pt x="8" y="36"/>
                  <a:pt x="0" y="54"/>
                  <a:pt x="0" y="75"/>
                </a:cubicBezTo>
                <a:cubicBezTo>
                  <a:pt x="0" y="88"/>
                  <a:pt x="3" y="101"/>
                  <a:pt x="9" y="112"/>
                </a:cubicBezTo>
                <a:cubicBezTo>
                  <a:pt x="9" y="112"/>
                  <a:pt x="9" y="112"/>
                  <a:pt x="9" y="112"/>
                </a:cubicBezTo>
                <a:cubicBezTo>
                  <a:pt x="14" y="122"/>
                  <a:pt x="22" y="130"/>
                  <a:pt x="31" y="137"/>
                </a:cubicBezTo>
                <a:cubicBezTo>
                  <a:pt x="31" y="158"/>
                  <a:pt x="31" y="158"/>
                  <a:pt x="31" y="158"/>
                </a:cubicBezTo>
                <a:cubicBezTo>
                  <a:pt x="31" y="162"/>
                  <a:pt x="34" y="166"/>
                  <a:pt x="39" y="166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110" y="166"/>
                  <a:pt x="114" y="162"/>
                  <a:pt x="114" y="158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23" y="130"/>
                  <a:pt x="130" y="122"/>
                  <a:pt x="136" y="112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42" y="101"/>
                  <a:pt x="145" y="88"/>
                  <a:pt x="145" y="75"/>
                </a:cubicBezTo>
                <a:close/>
                <a:moveTo>
                  <a:pt x="123" y="104"/>
                </a:move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18" y="114"/>
                  <a:pt x="111" y="121"/>
                  <a:pt x="102" y="126"/>
                </a:cubicBezTo>
                <a:cubicBezTo>
                  <a:pt x="100" y="128"/>
                  <a:pt x="99" y="130"/>
                  <a:pt x="99" y="133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6" y="133"/>
                  <a:pt x="46" y="133"/>
                  <a:pt x="46" y="133"/>
                </a:cubicBezTo>
                <a:cubicBezTo>
                  <a:pt x="46" y="130"/>
                  <a:pt x="44" y="127"/>
                  <a:pt x="42" y="126"/>
                </a:cubicBezTo>
                <a:cubicBezTo>
                  <a:pt x="33" y="121"/>
                  <a:pt x="27" y="113"/>
                  <a:pt x="22" y="104"/>
                </a:cubicBezTo>
                <a:cubicBezTo>
                  <a:pt x="22" y="104"/>
                  <a:pt x="22" y="104"/>
                  <a:pt x="22" y="104"/>
                </a:cubicBezTo>
                <a:cubicBezTo>
                  <a:pt x="17" y="96"/>
                  <a:pt x="14" y="86"/>
                  <a:pt x="14" y="75"/>
                </a:cubicBezTo>
                <a:cubicBezTo>
                  <a:pt x="14" y="59"/>
                  <a:pt x="21" y="44"/>
                  <a:pt x="31" y="33"/>
                </a:cubicBezTo>
                <a:cubicBezTo>
                  <a:pt x="42" y="22"/>
                  <a:pt x="56" y="15"/>
                  <a:pt x="72" y="15"/>
                </a:cubicBezTo>
                <a:cubicBezTo>
                  <a:pt x="88" y="15"/>
                  <a:pt x="103" y="22"/>
                  <a:pt x="113" y="33"/>
                </a:cubicBezTo>
                <a:cubicBezTo>
                  <a:pt x="124" y="44"/>
                  <a:pt x="130" y="59"/>
                  <a:pt x="130" y="75"/>
                </a:cubicBezTo>
                <a:cubicBezTo>
                  <a:pt x="130" y="86"/>
                  <a:pt x="128" y="96"/>
                  <a:pt x="123" y="104"/>
                </a:cubicBezTo>
                <a:close/>
                <a:moveTo>
                  <a:pt x="92" y="186"/>
                </a:moveTo>
                <a:cubicBezTo>
                  <a:pt x="92" y="186"/>
                  <a:pt x="92" y="186"/>
                  <a:pt x="92" y="186"/>
                </a:cubicBezTo>
                <a:cubicBezTo>
                  <a:pt x="53" y="186"/>
                  <a:pt x="53" y="186"/>
                  <a:pt x="53" y="186"/>
                </a:cubicBezTo>
                <a:cubicBezTo>
                  <a:pt x="50" y="186"/>
                  <a:pt x="48" y="188"/>
                  <a:pt x="48" y="190"/>
                </a:cubicBezTo>
                <a:cubicBezTo>
                  <a:pt x="48" y="193"/>
                  <a:pt x="50" y="195"/>
                  <a:pt x="53" y="195"/>
                </a:cubicBezTo>
                <a:cubicBezTo>
                  <a:pt x="92" y="195"/>
                  <a:pt x="92" y="195"/>
                  <a:pt x="92" y="195"/>
                </a:cubicBezTo>
                <a:cubicBezTo>
                  <a:pt x="94" y="195"/>
                  <a:pt x="96" y="193"/>
                  <a:pt x="96" y="190"/>
                </a:cubicBezTo>
                <a:cubicBezTo>
                  <a:pt x="96" y="188"/>
                  <a:pt x="94" y="186"/>
                  <a:pt x="92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grpSp>
        <p:nvGrpSpPr>
          <p:cNvPr id="10" name="组合 11"/>
          <p:cNvGrpSpPr/>
          <p:nvPr/>
        </p:nvGrpSpPr>
        <p:grpSpPr>
          <a:xfrm>
            <a:off x="1375823" y="247650"/>
            <a:ext cx="9701752" cy="657225"/>
            <a:chOff x="6080760" y="-3299105"/>
            <a:chExt cx="9701752" cy="4990000"/>
          </a:xfrm>
        </p:grpSpPr>
        <p:sp>
          <p:nvSpPr>
            <p:cNvPr id="13" name="文本框 12"/>
            <p:cNvSpPr txBox="1"/>
            <p:nvPr/>
          </p:nvSpPr>
          <p:spPr>
            <a:xfrm>
              <a:off x="6080760" y="-3299105"/>
              <a:ext cx="2233611" cy="49900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2021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147432" y="-2648235"/>
              <a:ext cx="8635080" cy="397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Профсоюз –территория ВОЗМОЖНОСТЕЙ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10917382" y="0"/>
            <a:ext cx="1274618" cy="78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Председатель ТГОП </a:t>
            </a:r>
          </a:p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31" name="组合 23"/>
          <p:cNvGrpSpPr/>
          <p:nvPr/>
        </p:nvGrpSpPr>
        <p:grpSpPr>
          <a:xfrm>
            <a:off x="885638" y="4929264"/>
            <a:ext cx="4958579" cy="749735"/>
            <a:chOff x="1022551" y="4903027"/>
            <a:chExt cx="4958579" cy="652824"/>
          </a:xfrm>
        </p:grpSpPr>
        <p:sp>
          <p:nvSpPr>
            <p:cNvPr id="32" name="任意多边形 18"/>
            <p:cNvSpPr/>
            <p:nvPr/>
          </p:nvSpPr>
          <p:spPr bwMode="auto">
            <a:xfrm>
              <a:off x="1022551" y="4903027"/>
              <a:ext cx="4958579" cy="652824"/>
            </a:xfrm>
            <a:custGeom>
              <a:avLst/>
              <a:gdLst>
                <a:gd name="T0" fmla="*/ 216100 w 3279285"/>
                <a:gd name="T1" fmla="*/ 0 h 431880"/>
                <a:gd name="T2" fmla="*/ 2354790 w 3279285"/>
                <a:gd name="T3" fmla="*/ 0 h 431880"/>
                <a:gd name="T4" fmla="*/ 2424017 w 3279285"/>
                <a:gd name="T5" fmla="*/ 76044 h 431880"/>
                <a:gd name="T6" fmla="*/ 3159270 w 3279285"/>
                <a:gd name="T7" fmla="*/ 425214 h 431880"/>
                <a:gd name="T8" fmla="*/ 3281735 w 3279285"/>
                <a:gd name="T9" fmla="*/ 431389 h 431880"/>
                <a:gd name="T10" fmla="*/ 3280825 w 3279285"/>
                <a:gd name="T11" fmla="*/ 431480 h 431880"/>
                <a:gd name="T12" fmla="*/ 216100 w 3279285"/>
                <a:gd name="T13" fmla="*/ 431480 h 431880"/>
                <a:gd name="T14" fmla="*/ 0 w 3279285"/>
                <a:gd name="T15" fmla="*/ 215740 h 431880"/>
                <a:gd name="T16" fmla="*/ 216100 w 3279285"/>
                <a:gd name="T17" fmla="*/ 0 h 4318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79285"/>
                <a:gd name="T28" fmla="*/ 0 h 431880"/>
                <a:gd name="T29" fmla="*/ 3279285 w 3279285"/>
                <a:gd name="T30" fmla="*/ 431880 h 4318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79285" h="431880">
                  <a:moveTo>
                    <a:pt x="215940" y="0"/>
                  </a:moveTo>
                  <a:lnTo>
                    <a:pt x="2353030" y="0"/>
                  </a:lnTo>
                  <a:lnTo>
                    <a:pt x="2422207" y="76114"/>
                  </a:lnTo>
                  <a:cubicBezTo>
                    <a:pt x="2614541" y="268448"/>
                    <a:pt x="2871077" y="396581"/>
                    <a:pt x="3156910" y="425609"/>
                  </a:cubicBezTo>
                  <a:lnTo>
                    <a:pt x="3279285" y="431789"/>
                  </a:lnTo>
                  <a:lnTo>
                    <a:pt x="3278375" y="431880"/>
                  </a:lnTo>
                  <a:lnTo>
                    <a:pt x="215940" y="431880"/>
                  </a:lnTo>
                  <a:cubicBezTo>
                    <a:pt x="96680" y="431880"/>
                    <a:pt x="0" y="335200"/>
                    <a:pt x="0" y="215940"/>
                  </a:cubicBezTo>
                  <a:cubicBezTo>
                    <a:pt x="0" y="96680"/>
                    <a:pt x="96680" y="0"/>
                    <a:pt x="215940" y="0"/>
                  </a:cubicBezTo>
                  <a:close/>
                </a:path>
              </a:pathLst>
            </a:custGeom>
            <a:solidFill>
              <a:srgbClr val="049AAB">
                <a:alpha val="10000"/>
              </a:srgbClr>
            </a:solidFill>
            <a:ln w="28575">
              <a:solidFill>
                <a:srgbClr val="049AAB"/>
              </a:solidFill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04" tIns="45702" rIns="91404" bIns="45702" numCol="1" anchor="t" anchorCtr="0" compatLnSpc="1"/>
            <a:lstStyle/>
            <a:p>
              <a:endParaRPr lang="en-US" altLang="zh-CN" sz="1800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矩形 10"/>
            <p:cNvSpPr/>
            <p:nvPr/>
          </p:nvSpPr>
          <p:spPr>
            <a:xfrm>
              <a:off x="1345328" y="4963713"/>
              <a:ext cx="3528530" cy="562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b="1" dirty="0" smtClean="0">
                  <a:solidFill>
                    <a:srgbClr val="049A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Проект 2021-2022</a:t>
              </a:r>
              <a:br>
                <a:rPr lang="ru-RU" altLang="zh-CN" b="1" dirty="0" smtClean="0">
                  <a:solidFill>
                    <a:srgbClr val="049A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ru-RU" altLang="zh-CN" b="1" dirty="0" smtClean="0">
                  <a:solidFill>
                    <a:srgbClr val="049A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«Продвигаем ПРОФСОЮЗ»</a:t>
              </a:r>
              <a:endParaRPr lang="en-US" altLang="zh-CN" b="1" dirty="0">
                <a:solidFill>
                  <a:srgbClr val="049AA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2"/>
          <p:cNvGrpSpPr/>
          <p:nvPr/>
        </p:nvGrpSpPr>
        <p:grpSpPr>
          <a:xfrm>
            <a:off x="6016458" y="1793788"/>
            <a:ext cx="5698245" cy="668980"/>
            <a:chOff x="6065131" y="1883720"/>
            <a:chExt cx="5602994" cy="652824"/>
          </a:xfrm>
        </p:grpSpPr>
        <p:sp>
          <p:nvSpPr>
            <p:cNvPr id="35" name="任意多边形 17"/>
            <p:cNvSpPr/>
            <p:nvPr/>
          </p:nvSpPr>
          <p:spPr bwMode="auto">
            <a:xfrm>
              <a:off x="6065131" y="1883720"/>
              <a:ext cx="5602994" cy="652824"/>
            </a:xfrm>
            <a:custGeom>
              <a:avLst/>
              <a:gdLst>
                <a:gd name="T0" fmla="*/ 27359 w 3275513"/>
                <a:gd name="T1" fmla="*/ 0 h 431880"/>
                <a:gd name="T2" fmla="*/ 3057238 w 3275513"/>
                <a:gd name="T3" fmla="*/ 0 h 431880"/>
                <a:gd name="T4" fmla="*/ 3273013 w 3275513"/>
                <a:gd name="T5" fmla="*/ 215740 h 431880"/>
                <a:gd name="T6" fmla="*/ 3057238 w 3275513"/>
                <a:gd name="T7" fmla="*/ 431480 h 431880"/>
                <a:gd name="T8" fmla="*/ 872766 w 3275513"/>
                <a:gd name="T9" fmla="*/ 431480 h 431880"/>
                <a:gd name="T10" fmla="*/ 803640 w 3275513"/>
                <a:gd name="T11" fmla="*/ 355438 h 431880"/>
                <a:gd name="T12" fmla="*/ 69496 w 3275513"/>
                <a:gd name="T13" fmla="*/ 6267 h 431880"/>
                <a:gd name="T14" fmla="*/ 0 w 3275513"/>
                <a:gd name="T15" fmla="*/ 2755 h 4318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75513"/>
                <a:gd name="T25" fmla="*/ 0 h 431880"/>
                <a:gd name="T26" fmla="*/ 3275513 w 3275513"/>
                <a:gd name="T27" fmla="*/ 431880 h 4318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75513" h="431880">
                  <a:moveTo>
                    <a:pt x="27379" y="0"/>
                  </a:moveTo>
                  <a:lnTo>
                    <a:pt x="3059573" y="0"/>
                  </a:lnTo>
                  <a:cubicBezTo>
                    <a:pt x="3178833" y="0"/>
                    <a:pt x="3275513" y="96680"/>
                    <a:pt x="3275513" y="215940"/>
                  </a:cubicBezTo>
                  <a:cubicBezTo>
                    <a:pt x="3275513" y="335200"/>
                    <a:pt x="3178833" y="431880"/>
                    <a:pt x="3059573" y="431880"/>
                  </a:cubicBezTo>
                  <a:lnTo>
                    <a:pt x="873431" y="431880"/>
                  </a:lnTo>
                  <a:lnTo>
                    <a:pt x="804255" y="355768"/>
                  </a:lnTo>
                  <a:cubicBezTo>
                    <a:pt x="611921" y="163433"/>
                    <a:pt x="355385" y="35300"/>
                    <a:pt x="69551" y="6272"/>
                  </a:cubicBezTo>
                  <a:lnTo>
                    <a:pt x="0" y="2760"/>
                  </a:lnTo>
                  <a:lnTo>
                    <a:pt x="27379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49AAB"/>
              </a:solidFill>
              <a:rou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800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6" name="矩形 11"/>
            <p:cNvSpPr/>
            <p:nvPr/>
          </p:nvSpPr>
          <p:spPr>
            <a:xfrm>
              <a:off x="7556025" y="1901615"/>
              <a:ext cx="4009077" cy="6307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en-US" b="1" dirty="0" smtClean="0">
                  <a:solidFill>
                    <a:srgbClr val="049A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Тематический год</a:t>
              </a:r>
            </a:p>
            <a:p>
              <a:r>
                <a:rPr lang="ru-RU" altLang="en-US" b="1" dirty="0" smtClean="0">
                  <a:solidFill>
                    <a:srgbClr val="049A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«Спорт. Здоровье. Долголетие»</a:t>
              </a:r>
              <a:endParaRPr lang="en-US" altLang="zh-CN" b="1" dirty="0" smtClean="0">
                <a:solidFill>
                  <a:srgbClr val="049AA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TextBox 10"/>
          <p:cNvSpPr txBox="1"/>
          <p:nvPr/>
        </p:nvSpPr>
        <p:spPr>
          <a:xfrm>
            <a:off x="164901" y="2156189"/>
            <a:ext cx="4638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ru-RU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Профессиональный рост работников 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8" name="组合 1"/>
          <p:cNvGrpSpPr/>
          <p:nvPr/>
        </p:nvGrpSpPr>
        <p:grpSpPr>
          <a:xfrm>
            <a:off x="4363470" y="2070929"/>
            <a:ext cx="3292919" cy="3295321"/>
            <a:chOff x="4363470" y="2070929"/>
            <a:chExt cx="3292919" cy="3295321"/>
          </a:xfrm>
        </p:grpSpPr>
        <p:grpSp>
          <p:nvGrpSpPr>
            <p:cNvPr id="39" name="组合 3"/>
            <p:cNvGrpSpPr/>
            <p:nvPr/>
          </p:nvGrpSpPr>
          <p:grpSpPr>
            <a:xfrm>
              <a:off x="4363470" y="2070929"/>
              <a:ext cx="3292919" cy="3295321"/>
              <a:chOff x="4365174" y="2070399"/>
              <a:chExt cx="3294205" cy="3296608"/>
            </a:xfrm>
            <a:solidFill>
              <a:srgbClr val="01304C"/>
            </a:solidFill>
          </p:grpSpPr>
          <p:grpSp>
            <p:nvGrpSpPr>
              <p:cNvPr id="42" name="组合 4"/>
              <p:cNvGrpSpPr/>
              <p:nvPr/>
            </p:nvGrpSpPr>
            <p:grpSpPr>
              <a:xfrm>
                <a:off x="4550909" y="2249849"/>
                <a:ext cx="2935798" cy="2935802"/>
                <a:chOff x="4598426" y="1496202"/>
                <a:chExt cx="3167150" cy="3167154"/>
              </a:xfrm>
              <a:grpFill/>
            </p:grpSpPr>
            <p:sp>
              <p:nvSpPr>
                <p:cNvPr id="44" name="椭圆 6"/>
                <p:cNvSpPr/>
                <p:nvPr/>
              </p:nvSpPr>
              <p:spPr>
                <a:xfrm flipH="1">
                  <a:off x="4598426" y="1496202"/>
                  <a:ext cx="3167150" cy="3167154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65">
                    <a:defRPr/>
                  </a:pPr>
                  <a:endParaRPr lang="zh-CN" altLang="en-US" sz="9595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5" name="椭圆 7"/>
                <p:cNvSpPr/>
                <p:nvPr/>
              </p:nvSpPr>
              <p:spPr>
                <a:xfrm flipH="1">
                  <a:off x="4672200" y="1569977"/>
                  <a:ext cx="3019603" cy="30196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65">
                    <a:defRPr/>
                  </a:pPr>
                  <a:endParaRPr lang="zh-CN" altLang="en-US" sz="9595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43" name="同心圆 76"/>
              <p:cNvSpPr/>
              <p:nvPr/>
            </p:nvSpPr>
            <p:spPr>
              <a:xfrm>
                <a:off x="4365174" y="2070399"/>
                <a:ext cx="3294205" cy="3296608"/>
              </a:xfrm>
              <a:prstGeom prst="donut">
                <a:avLst>
                  <a:gd name="adj" fmla="val 6327"/>
                </a:avLst>
              </a:prstGeom>
              <a:grpFill/>
              <a:ln w="38100">
                <a:solidFill>
                  <a:srgbClr val="9BD744"/>
                </a:solidFill>
                <a:round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04" tIns="45702" rIns="91404" bIns="45702" numCol="1" anchor="t" anchorCtr="0" compatLnSpc="1"/>
              <a:lstStyle/>
              <a:p>
                <a:endParaRPr lang="zh-CN" altLang="en-US" sz="18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0" name="矩形 13"/>
            <p:cNvSpPr/>
            <p:nvPr/>
          </p:nvSpPr>
          <p:spPr>
            <a:xfrm>
              <a:off x="4629150" y="3241312"/>
              <a:ext cx="27813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Мы вместе!</a:t>
              </a:r>
              <a:br>
                <a:rPr lang="ru-RU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ru-RU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Мы можем!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TextBox 10"/>
          <p:cNvSpPr txBox="1"/>
          <p:nvPr/>
        </p:nvSpPr>
        <p:spPr>
          <a:xfrm>
            <a:off x="304800" y="3978503"/>
            <a:ext cx="3877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ru-RU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Личностная реализация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TextBox 10"/>
          <p:cNvSpPr txBox="1"/>
          <p:nvPr/>
        </p:nvSpPr>
        <p:spPr>
          <a:xfrm>
            <a:off x="7570019" y="2613005"/>
            <a:ext cx="431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ru-RU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Проект </a:t>
            </a:r>
            <a:r>
              <a:rPr lang="ru-RU" sz="1600" dirty="0" smtClean="0"/>
              <a:t>«Физкультура на производстве» совместно с </a:t>
            </a:r>
            <a:r>
              <a:rPr lang="ru-RU" sz="1600" dirty="0" err="1" smtClean="0"/>
              <a:t>ДСиМП</a:t>
            </a:r>
            <a:r>
              <a:rPr lang="ru-RU" sz="1600" dirty="0" smtClean="0"/>
              <a:t> АГТ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TextBox 10"/>
          <p:cNvSpPr txBox="1"/>
          <p:nvPr/>
        </p:nvSpPr>
        <p:spPr>
          <a:xfrm>
            <a:off x="7742624" y="3169037"/>
            <a:ext cx="4200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ru-RU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Марафон «Профсоюзная разминка»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TextBox 10"/>
          <p:cNvSpPr txBox="1"/>
          <p:nvPr/>
        </p:nvSpPr>
        <p:spPr>
          <a:xfrm>
            <a:off x="7765473" y="3519272"/>
            <a:ext cx="3853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ru-RU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Спартакиада работников ОУ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2438181"/>
            <a:ext cx="807318" cy="90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0004" y="4114800"/>
            <a:ext cx="1068909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 descr="https://sun9-32.userapi.com/impf/riOVCkvf6VVtrNFiISdYtROAlPGoe3pF4amFVQ/tJZdFn0oPvo.jpg?size=1760x1280&amp;quality=96&amp;sign=4c36a55060b651431eeb8f74764f82b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8450" y="452901"/>
            <a:ext cx="1733550" cy="1254671"/>
          </a:xfrm>
          <a:prstGeom prst="rect">
            <a:avLst/>
          </a:prstGeom>
          <a:noFill/>
        </p:spPr>
      </p:pic>
      <p:sp>
        <p:nvSpPr>
          <p:cNvPr id="52" name="TextBox 10"/>
          <p:cNvSpPr txBox="1"/>
          <p:nvPr/>
        </p:nvSpPr>
        <p:spPr>
          <a:xfrm>
            <a:off x="535438" y="2558752"/>
            <a:ext cx="3228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/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Форум молодых педагогов  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TextBox 10"/>
          <p:cNvSpPr txBox="1"/>
          <p:nvPr/>
        </p:nvSpPr>
        <p:spPr>
          <a:xfrm>
            <a:off x="535438" y="2893349"/>
            <a:ext cx="3228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/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Слёт молодых педагогов  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TextBox 10"/>
          <p:cNvSpPr txBox="1"/>
          <p:nvPr/>
        </p:nvSpPr>
        <p:spPr>
          <a:xfrm>
            <a:off x="522517" y="3186199"/>
            <a:ext cx="3533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/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Конкурс молодых профессионалов</a:t>
            </a:r>
          </a:p>
          <a:p>
            <a:pPr marL="285750" lvl="0" indent="-285750" algn="just"/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Фестиваль методических идей и</a:t>
            </a:r>
          </a:p>
          <a:p>
            <a:pPr marL="285750" lvl="0" indent="-285750" algn="just"/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проектов «Разбуди талант!»</a:t>
            </a:r>
            <a:endParaRPr lang="en-US" altLang="zh-CN" sz="1400" dirty="0" err="1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TextBox 10"/>
          <p:cNvSpPr txBox="1"/>
          <p:nvPr/>
        </p:nvSpPr>
        <p:spPr>
          <a:xfrm>
            <a:off x="535438" y="4291785"/>
            <a:ext cx="3228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/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Конкурс «Виват, таланты!»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TextBox 10"/>
          <p:cNvSpPr txBox="1"/>
          <p:nvPr/>
        </p:nvSpPr>
        <p:spPr>
          <a:xfrm>
            <a:off x="535438" y="4550569"/>
            <a:ext cx="398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/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Конкурс  фотографий «Педагог в кадре!»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TextBox 10"/>
          <p:cNvSpPr txBox="1"/>
          <p:nvPr/>
        </p:nvSpPr>
        <p:spPr>
          <a:xfrm>
            <a:off x="7765473" y="3890183"/>
            <a:ext cx="4348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ru-RU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Всероссийская эстафета здоровья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TextBox 10"/>
          <p:cNvSpPr txBox="1"/>
          <p:nvPr/>
        </p:nvSpPr>
        <p:spPr>
          <a:xfrm>
            <a:off x="6538913" y="5505623"/>
            <a:ext cx="385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ru-RU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Программа «Искусство жить без стресса»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TextBox 10"/>
          <p:cNvSpPr txBox="1"/>
          <p:nvPr/>
        </p:nvSpPr>
        <p:spPr>
          <a:xfrm>
            <a:off x="7379766" y="4894109"/>
            <a:ext cx="3982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ru-RU" altLang="zh-CN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Вебинар</a:t>
            </a:r>
            <a:r>
              <a:rPr lang="ru-RU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«Дыхательные практики в реабилитации»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TextBox 10"/>
          <p:cNvSpPr txBox="1"/>
          <p:nvPr/>
        </p:nvSpPr>
        <p:spPr>
          <a:xfrm>
            <a:off x="7644477" y="4309334"/>
            <a:ext cx="407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ru-RU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Онлайн мастер-классы «Секреты голоса»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TextBox 10"/>
          <p:cNvSpPr txBox="1"/>
          <p:nvPr/>
        </p:nvSpPr>
        <p:spPr>
          <a:xfrm>
            <a:off x="190780" y="1191022"/>
            <a:ext cx="5279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ru-RU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Защита интересов коллектива и работников 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TextBox 10"/>
          <p:cNvSpPr txBox="1"/>
          <p:nvPr/>
        </p:nvSpPr>
        <p:spPr>
          <a:xfrm>
            <a:off x="529549" y="1618523"/>
            <a:ext cx="3228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/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Проект «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ru-RU" altLang="zh-CN" sz="1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ДиджаталПРОФСОЮЗ</a:t>
            </a:r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»  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5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50"/>
                            </p:stCondLst>
                            <p:childTnLst>
                              <p:par>
                                <p:cTn id="4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5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5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5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5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5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50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5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5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50"/>
                            </p:stCondLst>
                            <p:childTnLst>
                              <p:par>
                                <p:cTn id="8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50"/>
                            </p:stCondLst>
                            <p:childTnLst>
                              <p:par>
                                <p:cTn id="9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550"/>
                            </p:stCondLst>
                            <p:childTnLst>
                              <p:par>
                                <p:cTn id="9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50"/>
                            </p:stCondLst>
                            <p:childTnLst>
                              <p:par>
                                <p:cTn id="10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55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50"/>
                            </p:stCondLst>
                            <p:childTnLst>
                              <p:par>
                                <p:cTn id="1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bldLvl="0" animBg="1"/>
      <p:bldP spid="15" grpId="1" bldLvl="0" animBg="1"/>
      <p:bldP spid="37" grpId="0"/>
      <p:bldP spid="46" grpId="0"/>
      <p:bldP spid="47" grpId="0"/>
      <p:bldP spid="48" grpId="0"/>
      <p:bldP spid="49" grpId="0"/>
      <p:bldP spid="52" grpId="0"/>
      <p:bldP spid="53" grpId="0"/>
      <p:bldP spid="54" grpId="0"/>
      <p:bldP spid="55" grpId="0"/>
      <p:bldP spid="56" grpId="0"/>
      <p:bldP spid="41" grpId="0"/>
      <p:bldP spid="50" grpId="0"/>
      <p:bldP spid="51" grpId="0"/>
      <p:bldP spid="57" grpId="0"/>
      <p:bldP spid="58" grpId="0"/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536887" y="5325371"/>
            <a:ext cx="234900" cy="318185"/>
          </a:xfrm>
          <a:custGeom>
            <a:avLst/>
            <a:gdLst>
              <a:gd name="T0" fmla="*/ 96 w 145"/>
              <a:gd name="T1" fmla="*/ 71 h 195"/>
              <a:gd name="T2" fmla="*/ 72 w 145"/>
              <a:gd name="T3" fmla="*/ 81 h 195"/>
              <a:gd name="T4" fmla="*/ 60 w 145"/>
              <a:gd name="T5" fmla="*/ 79 h 195"/>
              <a:gd name="T6" fmla="*/ 49 w 145"/>
              <a:gd name="T7" fmla="*/ 71 h 195"/>
              <a:gd name="T8" fmla="*/ 43 w 145"/>
              <a:gd name="T9" fmla="*/ 71 h 195"/>
              <a:gd name="T10" fmla="*/ 43 w 145"/>
              <a:gd name="T11" fmla="*/ 78 h 195"/>
              <a:gd name="T12" fmla="*/ 56 w 145"/>
              <a:gd name="T13" fmla="*/ 87 h 195"/>
              <a:gd name="T14" fmla="*/ 72 w 145"/>
              <a:gd name="T15" fmla="*/ 90 h 195"/>
              <a:gd name="T16" fmla="*/ 102 w 145"/>
              <a:gd name="T17" fmla="*/ 78 h 195"/>
              <a:gd name="T18" fmla="*/ 102 w 145"/>
              <a:gd name="T19" fmla="*/ 71 h 195"/>
              <a:gd name="T20" fmla="*/ 96 w 145"/>
              <a:gd name="T21" fmla="*/ 71 h 195"/>
              <a:gd name="T22" fmla="*/ 106 w 145"/>
              <a:gd name="T23" fmla="*/ 170 h 195"/>
              <a:gd name="T24" fmla="*/ 106 w 145"/>
              <a:gd name="T25" fmla="*/ 170 h 195"/>
              <a:gd name="T26" fmla="*/ 39 w 145"/>
              <a:gd name="T27" fmla="*/ 170 h 195"/>
              <a:gd name="T28" fmla="*/ 34 w 145"/>
              <a:gd name="T29" fmla="*/ 174 h 195"/>
              <a:gd name="T30" fmla="*/ 39 w 145"/>
              <a:gd name="T31" fmla="*/ 179 h 195"/>
              <a:gd name="T32" fmla="*/ 106 w 145"/>
              <a:gd name="T33" fmla="*/ 179 h 195"/>
              <a:gd name="T34" fmla="*/ 111 w 145"/>
              <a:gd name="T35" fmla="*/ 174 h 195"/>
              <a:gd name="T36" fmla="*/ 106 w 145"/>
              <a:gd name="T37" fmla="*/ 170 h 195"/>
              <a:gd name="T38" fmla="*/ 145 w 145"/>
              <a:gd name="T39" fmla="*/ 75 h 195"/>
              <a:gd name="T40" fmla="*/ 145 w 145"/>
              <a:gd name="T41" fmla="*/ 75 h 195"/>
              <a:gd name="T42" fmla="*/ 124 w 145"/>
              <a:gd name="T43" fmla="*/ 22 h 195"/>
              <a:gd name="T44" fmla="*/ 72 w 145"/>
              <a:gd name="T45" fmla="*/ 0 h 195"/>
              <a:gd name="T46" fmla="*/ 21 w 145"/>
              <a:gd name="T47" fmla="*/ 22 h 195"/>
              <a:gd name="T48" fmla="*/ 0 w 145"/>
              <a:gd name="T49" fmla="*/ 75 h 195"/>
              <a:gd name="T50" fmla="*/ 9 w 145"/>
              <a:gd name="T51" fmla="*/ 112 h 195"/>
              <a:gd name="T52" fmla="*/ 9 w 145"/>
              <a:gd name="T53" fmla="*/ 112 h 195"/>
              <a:gd name="T54" fmla="*/ 31 w 145"/>
              <a:gd name="T55" fmla="*/ 137 h 195"/>
              <a:gd name="T56" fmla="*/ 31 w 145"/>
              <a:gd name="T57" fmla="*/ 158 h 195"/>
              <a:gd name="T58" fmla="*/ 39 w 145"/>
              <a:gd name="T59" fmla="*/ 166 h 195"/>
              <a:gd name="T60" fmla="*/ 106 w 145"/>
              <a:gd name="T61" fmla="*/ 166 h 195"/>
              <a:gd name="T62" fmla="*/ 114 w 145"/>
              <a:gd name="T63" fmla="*/ 158 h 195"/>
              <a:gd name="T64" fmla="*/ 114 w 145"/>
              <a:gd name="T65" fmla="*/ 137 h 195"/>
              <a:gd name="T66" fmla="*/ 136 w 145"/>
              <a:gd name="T67" fmla="*/ 112 h 195"/>
              <a:gd name="T68" fmla="*/ 136 w 145"/>
              <a:gd name="T69" fmla="*/ 112 h 195"/>
              <a:gd name="T70" fmla="*/ 145 w 145"/>
              <a:gd name="T71" fmla="*/ 75 h 195"/>
              <a:gd name="T72" fmla="*/ 123 w 145"/>
              <a:gd name="T73" fmla="*/ 104 h 195"/>
              <a:gd name="T74" fmla="*/ 123 w 145"/>
              <a:gd name="T75" fmla="*/ 104 h 195"/>
              <a:gd name="T76" fmla="*/ 123 w 145"/>
              <a:gd name="T77" fmla="*/ 104 h 195"/>
              <a:gd name="T78" fmla="*/ 123 w 145"/>
              <a:gd name="T79" fmla="*/ 104 h 195"/>
              <a:gd name="T80" fmla="*/ 102 w 145"/>
              <a:gd name="T81" fmla="*/ 126 h 195"/>
              <a:gd name="T82" fmla="*/ 99 w 145"/>
              <a:gd name="T83" fmla="*/ 133 h 195"/>
              <a:gd name="T84" fmla="*/ 99 w 145"/>
              <a:gd name="T85" fmla="*/ 133 h 195"/>
              <a:gd name="T86" fmla="*/ 99 w 145"/>
              <a:gd name="T87" fmla="*/ 150 h 195"/>
              <a:gd name="T88" fmla="*/ 46 w 145"/>
              <a:gd name="T89" fmla="*/ 150 h 195"/>
              <a:gd name="T90" fmla="*/ 46 w 145"/>
              <a:gd name="T91" fmla="*/ 133 h 195"/>
              <a:gd name="T92" fmla="*/ 42 w 145"/>
              <a:gd name="T93" fmla="*/ 126 h 195"/>
              <a:gd name="T94" fmla="*/ 22 w 145"/>
              <a:gd name="T95" fmla="*/ 104 h 195"/>
              <a:gd name="T96" fmla="*/ 22 w 145"/>
              <a:gd name="T97" fmla="*/ 104 h 195"/>
              <a:gd name="T98" fmla="*/ 14 w 145"/>
              <a:gd name="T99" fmla="*/ 75 h 195"/>
              <a:gd name="T100" fmla="*/ 31 w 145"/>
              <a:gd name="T101" fmla="*/ 33 h 195"/>
              <a:gd name="T102" fmla="*/ 72 w 145"/>
              <a:gd name="T103" fmla="*/ 15 h 195"/>
              <a:gd name="T104" fmla="*/ 113 w 145"/>
              <a:gd name="T105" fmla="*/ 33 h 195"/>
              <a:gd name="T106" fmla="*/ 130 w 145"/>
              <a:gd name="T107" fmla="*/ 75 h 195"/>
              <a:gd name="T108" fmla="*/ 123 w 145"/>
              <a:gd name="T109" fmla="*/ 104 h 195"/>
              <a:gd name="T110" fmla="*/ 92 w 145"/>
              <a:gd name="T111" fmla="*/ 186 h 195"/>
              <a:gd name="T112" fmla="*/ 92 w 145"/>
              <a:gd name="T113" fmla="*/ 186 h 195"/>
              <a:gd name="T114" fmla="*/ 53 w 145"/>
              <a:gd name="T115" fmla="*/ 186 h 195"/>
              <a:gd name="T116" fmla="*/ 48 w 145"/>
              <a:gd name="T117" fmla="*/ 190 h 195"/>
              <a:gd name="T118" fmla="*/ 53 w 145"/>
              <a:gd name="T119" fmla="*/ 195 h 195"/>
              <a:gd name="T120" fmla="*/ 92 w 145"/>
              <a:gd name="T121" fmla="*/ 195 h 195"/>
              <a:gd name="T122" fmla="*/ 96 w 145"/>
              <a:gd name="T123" fmla="*/ 190 h 195"/>
              <a:gd name="T124" fmla="*/ 92 w 145"/>
              <a:gd name="T125" fmla="*/ 18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" h="195">
                <a:moveTo>
                  <a:pt x="96" y="71"/>
                </a:moveTo>
                <a:cubicBezTo>
                  <a:pt x="90" y="77"/>
                  <a:pt x="82" y="81"/>
                  <a:pt x="72" y="81"/>
                </a:cubicBezTo>
                <a:cubicBezTo>
                  <a:pt x="68" y="81"/>
                  <a:pt x="63" y="80"/>
                  <a:pt x="60" y="79"/>
                </a:cubicBezTo>
                <a:cubicBezTo>
                  <a:pt x="56" y="77"/>
                  <a:pt x="52" y="74"/>
                  <a:pt x="49" y="71"/>
                </a:cubicBezTo>
                <a:cubicBezTo>
                  <a:pt x="47" y="69"/>
                  <a:pt x="44" y="69"/>
                  <a:pt x="43" y="71"/>
                </a:cubicBezTo>
                <a:cubicBezTo>
                  <a:pt x="41" y="73"/>
                  <a:pt x="41" y="76"/>
                  <a:pt x="43" y="78"/>
                </a:cubicBezTo>
                <a:cubicBezTo>
                  <a:pt x="46" y="82"/>
                  <a:pt x="51" y="85"/>
                  <a:pt x="56" y="87"/>
                </a:cubicBezTo>
                <a:cubicBezTo>
                  <a:pt x="61" y="89"/>
                  <a:pt x="67" y="90"/>
                  <a:pt x="72" y="90"/>
                </a:cubicBezTo>
                <a:cubicBezTo>
                  <a:pt x="84" y="90"/>
                  <a:pt x="95" y="85"/>
                  <a:pt x="102" y="78"/>
                </a:cubicBezTo>
                <a:cubicBezTo>
                  <a:pt x="104" y="76"/>
                  <a:pt x="104" y="73"/>
                  <a:pt x="102" y="71"/>
                </a:cubicBezTo>
                <a:cubicBezTo>
                  <a:pt x="100" y="69"/>
                  <a:pt x="98" y="69"/>
                  <a:pt x="96" y="71"/>
                </a:cubicBezTo>
                <a:close/>
                <a:moveTo>
                  <a:pt x="106" y="170"/>
                </a:moveTo>
                <a:cubicBezTo>
                  <a:pt x="106" y="170"/>
                  <a:pt x="106" y="170"/>
                  <a:pt x="106" y="170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36" y="170"/>
                  <a:pt x="34" y="172"/>
                  <a:pt x="34" y="174"/>
                </a:cubicBezTo>
                <a:cubicBezTo>
                  <a:pt x="34" y="177"/>
                  <a:pt x="36" y="179"/>
                  <a:pt x="39" y="179"/>
                </a:cubicBezTo>
                <a:cubicBezTo>
                  <a:pt x="106" y="179"/>
                  <a:pt x="106" y="179"/>
                  <a:pt x="106" y="179"/>
                </a:cubicBezTo>
                <a:cubicBezTo>
                  <a:pt x="109" y="179"/>
                  <a:pt x="111" y="177"/>
                  <a:pt x="111" y="174"/>
                </a:cubicBezTo>
                <a:cubicBezTo>
                  <a:pt x="111" y="172"/>
                  <a:pt x="109" y="170"/>
                  <a:pt x="106" y="170"/>
                </a:cubicBezTo>
                <a:close/>
                <a:moveTo>
                  <a:pt x="145" y="75"/>
                </a:moveTo>
                <a:cubicBezTo>
                  <a:pt x="145" y="75"/>
                  <a:pt x="145" y="75"/>
                  <a:pt x="145" y="75"/>
                </a:cubicBezTo>
                <a:cubicBezTo>
                  <a:pt x="145" y="54"/>
                  <a:pt x="137" y="36"/>
                  <a:pt x="124" y="22"/>
                </a:cubicBezTo>
                <a:cubicBezTo>
                  <a:pt x="111" y="9"/>
                  <a:pt x="92" y="0"/>
                  <a:pt x="72" y="0"/>
                </a:cubicBezTo>
                <a:cubicBezTo>
                  <a:pt x="52" y="0"/>
                  <a:pt x="34" y="9"/>
                  <a:pt x="21" y="22"/>
                </a:cubicBezTo>
                <a:cubicBezTo>
                  <a:pt x="8" y="36"/>
                  <a:pt x="0" y="54"/>
                  <a:pt x="0" y="75"/>
                </a:cubicBezTo>
                <a:cubicBezTo>
                  <a:pt x="0" y="88"/>
                  <a:pt x="3" y="101"/>
                  <a:pt x="9" y="112"/>
                </a:cubicBezTo>
                <a:cubicBezTo>
                  <a:pt x="9" y="112"/>
                  <a:pt x="9" y="112"/>
                  <a:pt x="9" y="112"/>
                </a:cubicBezTo>
                <a:cubicBezTo>
                  <a:pt x="14" y="122"/>
                  <a:pt x="22" y="130"/>
                  <a:pt x="31" y="137"/>
                </a:cubicBezTo>
                <a:cubicBezTo>
                  <a:pt x="31" y="158"/>
                  <a:pt x="31" y="158"/>
                  <a:pt x="31" y="158"/>
                </a:cubicBezTo>
                <a:cubicBezTo>
                  <a:pt x="31" y="162"/>
                  <a:pt x="34" y="166"/>
                  <a:pt x="39" y="166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110" y="166"/>
                  <a:pt x="114" y="162"/>
                  <a:pt x="114" y="158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23" y="130"/>
                  <a:pt x="130" y="122"/>
                  <a:pt x="136" y="112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42" y="101"/>
                  <a:pt x="145" y="88"/>
                  <a:pt x="145" y="75"/>
                </a:cubicBezTo>
                <a:close/>
                <a:moveTo>
                  <a:pt x="123" y="104"/>
                </a:move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18" y="114"/>
                  <a:pt x="111" y="121"/>
                  <a:pt x="102" y="126"/>
                </a:cubicBezTo>
                <a:cubicBezTo>
                  <a:pt x="100" y="128"/>
                  <a:pt x="99" y="130"/>
                  <a:pt x="99" y="133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6" y="133"/>
                  <a:pt x="46" y="133"/>
                  <a:pt x="46" y="133"/>
                </a:cubicBezTo>
                <a:cubicBezTo>
                  <a:pt x="46" y="130"/>
                  <a:pt x="44" y="127"/>
                  <a:pt x="42" y="126"/>
                </a:cubicBezTo>
                <a:cubicBezTo>
                  <a:pt x="33" y="121"/>
                  <a:pt x="27" y="113"/>
                  <a:pt x="22" y="104"/>
                </a:cubicBezTo>
                <a:cubicBezTo>
                  <a:pt x="22" y="104"/>
                  <a:pt x="22" y="104"/>
                  <a:pt x="22" y="104"/>
                </a:cubicBezTo>
                <a:cubicBezTo>
                  <a:pt x="17" y="96"/>
                  <a:pt x="14" y="86"/>
                  <a:pt x="14" y="75"/>
                </a:cubicBezTo>
                <a:cubicBezTo>
                  <a:pt x="14" y="59"/>
                  <a:pt x="21" y="44"/>
                  <a:pt x="31" y="33"/>
                </a:cubicBezTo>
                <a:cubicBezTo>
                  <a:pt x="42" y="22"/>
                  <a:pt x="56" y="15"/>
                  <a:pt x="72" y="15"/>
                </a:cubicBezTo>
                <a:cubicBezTo>
                  <a:pt x="88" y="15"/>
                  <a:pt x="103" y="22"/>
                  <a:pt x="113" y="33"/>
                </a:cubicBezTo>
                <a:cubicBezTo>
                  <a:pt x="124" y="44"/>
                  <a:pt x="130" y="59"/>
                  <a:pt x="130" y="75"/>
                </a:cubicBezTo>
                <a:cubicBezTo>
                  <a:pt x="130" y="86"/>
                  <a:pt x="128" y="96"/>
                  <a:pt x="123" y="104"/>
                </a:cubicBezTo>
                <a:close/>
                <a:moveTo>
                  <a:pt x="92" y="186"/>
                </a:moveTo>
                <a:cubicBezTo>
                  <a:pt x="92" y="186"/>
                  <a:pt x="92" y="186"/>
                  <a:pt x="92" y="186"/>
                </a:cubicBezTo>
                <a:cubicBezTo>
                  <a:pt x="53" y="186"/>
                  <a:pt x="53" y="186"/>
                  <a:pt x="53" y="186"/>
                </a:cubicBezTo>
                <a:cubicBezTo>
                  <a:pt x="50" y="186"/>
                  <a:pt x="48" y="188"/>
                  <a:pt x="48" y="190"/>
                </a:cubicBezTo>
                <a:cubicBezTo>
                  <a:pt x="48" y="193"/>
                  <a:pt x="50" y="195"/>
                  <a:pt x="53" y="195"/>
                </a:cubicBezTo>
                <a:cubicBezTo>
                  <a:pt x="92" y="195"/>
                  <a:pt x="92" y="195"/>
                  <a:pt x="92" y="195"/>
                </a:cubicBezTo>
                <a:cubicBezTo>
                  <a:pt x="94" y="195"/>
                  <a:pt x="96" y="193"/>
                  <a:pt x="96" y="190"/>
                </a:cubicBezTo>
                <a:cubicBezTo>
                  <a:pt x="96" y="188"/>
                  <a:pt x="94" y="186"/>
                  <a:pt x="92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grpSp>
        <p:nvGrpSpPr>
          <p:cNvPr id="2" name="组合 11"/>
          <p:cNvGrpSpPr/>
          <p:nvPr/>
        </p:nvGrpSpPr>
        <p:grpSpPr>
          <a:xfrm>
            <a:off x="1128173" y="143392"/>
            <a:ext cx="10835227" cy="1077218"/>
            <a:chOff x="6080760" y="1044564"/>
            <a:chExt cx="9616027" cy="1077218"/>
          </a:xfrm>
        </p:grpSpPr>
        <p:sp>
          <p:nvSpPr>
            <p:cNvPr id="13" name="文本框 12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061707" y="1167675"/>
              <a:ext cx="863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Если у вас есть вопросы или предложения, свяжитесь с нами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10917382" y="0"/>
            <a:ext cx="1274618" cy="78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Председатель ТГОП </a:t>
            </a:r>
          </a:p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组合 2"/>
          <p:cNvGrpSpPr/>
          <p:nvPr/>
        </p:nvGrpSpPr>
        <p:grpSpPr>
          <a:xfrm>
            <a:off x="3254928" y="1495424"/>
            <a:ext cx="4534181" cy="5115101"/>
            <a:chOff x="6376009" y="1053664"/>
            <a:chExt cx="4411377" cy="5227184"/>
          </a:xfrm>
        </p:grpSpPr>
        <p:sp>
          <p:nvSpPr>
            <p:cNvPr id="8" name="Freeform 7"/>
            <p:cNvSpPr/>
            <p:nvPr/>
          </p:nvSpPr>
          <p:spPr bwMode="auto">
            <a:xfrm>
              <a:off x="6383919" y="1053664"/>
              <a:ext cx="4393970" cy="5227184"/>
            </a:xfrm>
            <a:custGeom>
              <a:avLst/>
              <a:gdLst>
                <a:gd name="T0" fmla="*/ 2176 w 3905"/>
                <a:gd name="T1" fmla="*/ 80 h 7262"/>
                <a:gd name="T2" fmla="*/ 2929 w 3905"/>
                <a:gd name="T3" fmla="*/ 514 h 7262"/>
                <a:gd name="T4" fmla="*/ 3684 w 3905"/>
                <a:gd name="T5" fmla="*/ 950 h 7262"/>
                <a:gd name="T6" fmla="*/ 3905 w 3905"/>
                <a:gd name="T7" fmla="*/ 1337 h 7262"/>
                <a:gd name="T8" fmla="*/ 3905 w 3905"/>
                <a:gd name="T9" fmla="*/ 5057 h 7262"/>
                <a:gd name="T10" fmla="*/ 3905 w 3905"/>
                <a:gd name="T11" fmla="*/ 5929 h 7262"/>
                <a:gd name="T12" fmla="*/ 3681 w 3905"/>
                <a:gd name="T13" fmla="*/ 6314 h 7262"/>
                <a:gd name="T14" fmla="*/ 2929 w 3905"/>
                <a:gd name="T15" fmla="*/ 6748 h 7262"/>
                <a:gd name="T16" fmla="*/ 2174 w 3905"/>
                <a:gd name="T17" fmla="*/ 7184 h 7262"/>
                <a:gd name="T18" fmla="*/ 1728 w 3905"/>
                <a:gd name="T19" fmla="*/ 7182 h 7262"/>
                <a:gd name="T20" fmla="*/ 976 w 3905"/>
                <a:gd name="T21" fmla="*/ 6748 h 7262"/>
                <a:gd name="T22" fmla="*/ 221 w 3905"/>
                <a:gd name="T23" fmla="*/ 6312 h 7262"/>
                <a:gd name="T24" fmla="*/ 0 w 3905"/>
                <a:gd name="T25" fmla="*/ 5925 h 7262"/>
                <a:gd name="T26" fmla="*/ 0 w 3905"/>
                <a:gd name="T27" fmla="*/ 5057 h 7262"/>
                <a:gd name="T28" fmla="*/ 0 w 3905"/>
                <a:gd name="T29" fmla="*/ 1333 h 7262"/>
                <a:gd name="T30" fmla="*/ 224 w 3905"/>
                <a:gd name="T31" fmla="*/ 949 h 7262"/>
                <a:gd name="T32" fmla="*/ 976 w 3905"/>
                <a:gd name="T33" fmla="*/ 514 h 7262"/>
                <a:gd name="T34" fmla="*/ 1731 w 3905"/>
                <a:gd name="T35" fmla="*/ 78 h 7262"/>
                <a:gd name="T36" fmla="*/ 2176 w 3905"/>
                <a:gd name="T37" fmla="*/ 80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05" h="7262">
                  <a:moveTo>
                    <a:pt x="2176" y="80"/>
                  </a:moveTo>
                  <a:lnTo>
                    <a:pt x="2929" y="514"/>
                  </a:lnTo>
                  <a:cubicBezTo>
                    <a:pt x="3180" y="660"/>
                    <a:pt x="3432" y="805"/>
                    <a:pt x="3684" y="950"/>
                  </a:cubicBezTo>
                  <a:cubicBezTo>
                    <a:pt x="3828" y="1045"/>
                    <a:pt x="3903" y="1173"/>
                    <a:pt x="3905" y="1337"/>
                  </a:cubicBezTo>
                  <a:lnTo>
                    <a:pt x="3905" y="5057"/>
                  </a:lnTo>
                  <a:cubicBezTo>
                    <a:pt x="3905" y="5347"/>
                    <a:pt x="3905" y="5638"/>
                    <a:pt x="3905" y="5929"/>
                  </a:cubicBezTo>
                  <a:cubicBezTo>
                    <a:pt x="3895" y="6101"/>
                    <a:pt x="3821" y="6230"/>
                    <a:pt x="3681" y="6314"/>
                  </a:cubicBezTo>
                  <a:lnTo>
                    <a:pt x="2929" y="6748"/>
                  </a:lnTo>
                  <a:cubicBezTo>
                    <a:pt x="2677" y="6893"/>
                    <a:pt x="2425" y="7038"/>
                    <a:pt x="2174" y="7184"/>
                  </a:cubicBezTo>
                  <a:cubicBezTo>
                    <a:pt x="2019" y="7262"/>
                    <a:pt x="1871" y="7262"/>
                    <a:pt x="1728" y="7182"/>
                  </a:cubicBezTo>
                  <a:lnTo>
                    <a:pt x="976" y="6748"/>
                  </a:lnTo>
                  <a:cubicBezTo>
                    <a:pt x="724" y="6603"/>
                    <a:pt x="473" y="6457"/>
                    <a:pt x="221" y="6312"/>
                  </a:cubicBezTo>
                  <a:cubicBezTo>
                    <a:pt x="76" y="6217"/>
                    <a:pt x="2" y="6089"/>
                    <a:pt x="0" y="5925"/>
                  </a:cubicBezTo>
                  <a:lnTo>
                    <a:pt x="0" y="5057"/>
                  </a:lnTo>
                  <a:cubicBezTo>
                    <a:pt x="0" y="4766"/>
                    <a:pt x="0" y="1624"/>
                    <a:pt x="0" y="1333"/>
                  </a:cubicBezTo>
                  <a:cubicBezTo>
                    <a:pt x="9" y="1161"/>
                    <a:pt x="83" y="1032"/>
                    <a:pt x="224" y="949"/>
                  </a:cubicBezTo>
                  <a:lnTo>
                    <a:pt x="976" y="514"/>
                  </a:lnTo>
                  <a:cubicBezTo>
                    <a:pt x="1228" y="369"/>
                    <a:pt x="1479" y="224"/>
                    <a:pt x="1731" y="78"/>
                  </a:cubicBezTo>
                  <a:cubicBezTo>
                    <a:pt x="1885" y="0"/>
                    <a:pt x="2034" y="0"/>
                    <a:pt x="2176" y="80"/>
                  </a:cubicBezTo>
                  <a:close/>
                </a:path>
              </a:pathLst>
            </a:custGeom>
            <a:solidFill>
              <a:srgbClr val="049AAB">
                <a:alpha val="10000"/>
              </a:srgbClr>
            </a:solidFill>
            <a:ln w="12700" cap="flat">
              <a:solidFill>
                <a:srgbClr val="049AAB"/>
              </a:solidFill>
              <a:prstDash val="solid"/>
              <a:miter lim="800000"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376009" y="2089970"/>
              <a:ext cx="4411377" cy="525211"/>
            </a:xfrm>
            <a:prstGeom prst="rect">
              <a:avLst/>
            </a:prstGeom>
            <a:solidFill>
              <a:srgbClr val="01304C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8294039" y="1379226"/>
              <a:ext cx="668047" cy="641535"/>
            </a:xfrm>
            <a:custGeom>
              <a:avLst/>
              <a:gdLst>
                <a:gd name="T0" fmla="*/ 247 w 592"/>
                <a:gd name="T1" fmla="*/ 511 h 564"/>
                <a:gd name="T2" fmla="*/ 247 w 592"/>
                <a:gd name="T3" fmla="*/ 537 h 564"/>
                <a:gd name="T4" fmla="*/ 358 w 592"/>
                <a:gd name="T5" fmla="*/ 524 h 564"/>
                <a:gd name="T6" fmla="*/ 345 w 592"/>
                <a:gd name="T7" fmla="*/ 471 h 564"/>
                <a:gd name="T8" fmla="*/ 247 w 592"/>
                <a:gd name="T9" fmla="*/ 471 h 564"/>
                <a:gd name="T10" fmla="*/ 247 w 592"/>
                <a:gd name="T11" fmla="*/ 497 h 564"/>
                <a:gd name="T12" fmla="*/ 358 w 592"/>
                <a:gd name="T13" fmla="*/ 484 h 564"/>
                <a:gd name="T14" fmla="*/ 296 w 592"/>
                <a:gd name="T15" fmla="*/ 564 h 564"/>
                <a:gd name="T16" fmla="*/ 339 w 592"/>
                <a:gd name="T17" fmla="*/ 548 h 564"/>
                <a:gd name="T18" fmla="*/ 296 w 592"/>
                <a:gd name="T19" fmla="*/ 564 h 564"/>
                <a:gd name="T20" fmla="*/ 298 w 592"/>
                <a:gd name="T21" fmla="*/ 151 h 564"/>
                <a:gd name="T22" fmla="*/ 158 w 592"/>
                <a:gd name="T23" fmla="*/ 282 h 564"/>
                <a:gd name="T24" fmla="*/ 241 w 592"/>
                <a:gd name="T25" fmla="*/ 456 h 564"/>
                <a:gd name="T26" fmla="*/ 298 w 592"/>
                <a:gd name="T27" fmla="*/ 461 h 564"/>
                <a:gd name="T28" fmla="*/ 368 w 592"/>
                <a:gd name="T29" fmla="*/ 418 h 564"/>
                <a:gd name="T30" fmla="*/ 298 w 592"/>
                <a:gd name="T31" fmla="*/ 151 h 564"/>
                <a:gd name="T32" fmla="*/ 116 w 592"/>
                <a:gd name="T33" fmla="*/ 305 h 564"/>
                <a:gd name="T34" fmla="*/ 22 w 592"/>
                <a:gd name="T35" fmla="*/ 287 h 564"/>
                <a:gd name="T36" fmla="*/ 22 w 592"/>
                <a:gd name="T37" fmla="*/ 324 h 564"/>
                <a:gd name="T38" fmla="*/ 116 w 592"/>
                <a:gd name="T39" fmla="*/ 305 h 564"/>
                <a:gd name="T40" fmla="*/ 570 w 592"/>
                <a:gd name="T41" fmla="*/ 287 h 564"/>
                <a:gd name="T42" fmla="*/ 476 w 592"/>
                <a:gd name="T43" fmla="*/ 305 h 564"/>
                <a:gd name="T44" fmla="*/ 570 w 592"/>
                <a:gd name="T45" fmla="*/ 324 h 564"/>
                <a:gd name="T46" fmla="*/ 570 w 592"/>
                <a:gd name="T47" fmla="*/ 287 h 564"/>
                <a:gd name="T48" fmla="*/ 453 w 592"/>
                <a:gd name="T49" fmla="*/ 172 h 564"/>
                <a:gd name="T50" fmla="*/ 507 w 592"/>
                <a:gd name="T51" fmla="*/ 92 h 564"/>
                <a:gd name="T52" fmla="*/ 427 w 592"/>
                <a:gd name="T53" fmla="*/ 146 h 564"/>
                <a:gd name="T54" fmla="*/ 453 w 592"/>
                <a:gd name="T55" fmla="*/ 172 h 564"/>
                <a:gd name="T56" fmla="*/ 295 w 592"/>
                <a:gd name="T57" fmla="*/ 117 h 564"/>
                <a:gd name="T58" fmla="*/ 313 w 592"/>
                <a:gd name="T59" fmla="*/ 23 h 564"/>
                <a:gd name="T60" fmla="*/ 276 w 592"/>
                <a:gd name="T61" fmla="*/ 23 h 564"/>
                <a:gd name="T62" fmla="*/ 295 w 592"/>
                <a:gd name="T63" fmla="*/ 117 h 564"/>
                <a:gd name="T64" fmla="*/ 133 w 592"/>
                <a:gd name="T65" fmla="*/ 164 h 564"/>
                <a:gd name="T66" fmla="*/ 159 w 592"/>
                <a:gd name="T67" fmla="*/ 138 h 564"/>
                <a:gd name="T68" fmla="*/ 79 w 592"/>
                <a:gd name="T69" fmla="*/ 85 h 564"/>
                <a:gd name="T70" fmla="*/ 133 w 592"/>
                <a:gd name="T71" fmla="*/ 164 h 564"/>
                <a:gd name="T72" fmla="*/ 139 w 592"/>
                <a:gd name="T73" fmla="*/ 439 h 564"/>
                <a:gd name="T74" fmla="*/ 85 w 592"/>
                <a:gd name="T75" fmla="*/ 518 h 564"/>
                <a:gd name="T76" fmla="*/ 165 w 592"/>
                <a:gd name="T77" fmla="*/ 465 h 564"/>
                <a:gd name="T78" fmla="*/ 139 w 592"/>
                <a:gd name="T79" fmla="*/ 439 h 564"/>
                <a:gd name="T80" fmla="*/ 459 w 592"/>
                <a:gd name="T81" fmla="*/ 446 h 564"/>
                <a:gd name="T82" fmla="*/ 433 w 592"/>
                <a:gd name="T83" fmla="*/ 472 h 564"/>
                <a:gd name="T84" fmla="*/ 513 w 592"/>
                <a:gd name="T85" fmla="*/ 525 h 564"/>
                <a:gd name="T86" fmla="*/ 459 w 592"/>
                <a:gd name="T87" fmla="*/ 44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2" h="564">
                  <a:moveTo>
                    <a:pt x="345" y="511"/>
                  </a:moveTo>
                  <a:lnTo>
                    <a:pt x="247" y="511"/>
                  </a:lnTo>
                  <a:cubicBezTo>
                    <a:pt x="240" y="511"/>
                    <a:pt x="234" y="517"/>
                    <a:pt x="234" y="524"/>
                  </a:cubicBezTo>
                  <a:cubicBezTo>
                    <a:pt x="234" y="531"/>
                    <a:pt x="240" y="537"/>
                    <a:pt x="247" y="537"/>
                  </a:cubicBezTo>
                  <a:lnTo>
                    <a:pt x="345" y="537"/>
                  </a:lnTo>
                  <a:cubicBezTo>
                    <a:pt x="353" y="537"/>
                    <a:pt x="358" y="531"/>
                    <a:pt x="358" y="524"/>
                  </a:cubicBezTo>
                  <a:cubicBezTo>
                    <a:pt x="358" y="517"/>
                    <a:pt x="353" y="511"/>
                    <a:pt x="345" y="511"/>
                  </a:cubicBezTo>
                  <a:close/>
                  <a:moveTo>
                    <a:pt x="345" y="471"/>
                  </a:moveTo>
                  <a:lnTo>
                    <a:pt x="345" y="471"/>
                  </a:lnTo>
                  <a:lnTo>
                    <a:pt x="247" y="471"/>
                  </a:lnTo>
                  <a:cubicBezTo>
                    <a:pt x="240" y="471"/>
                    <a:pt x="234" y="477"/>
                    <a:pt x="234" y="484"/>
                  </a:cubicBezTo>
                  <a:cubicBezTo>
                    <a:pt x="234" y="492"/>
                    <a:pt x="240" y="497"/>
                    <a:pt x="247" y="497"/>
                  </a:cubicBezTo>
                  <a:lnTo>
                    <a:pt x="345" y="497"/>
                  </a:lnTo>
                  <a:cubicBezTo>
                    <a:pt x="353" y="497"/>
                    <a:pt x="358" y="492"/>
                    <a:pt x="358" y="484"/>
                  </a:cubicBezTo>
                  <a:cubicBezTo>
                    <a:pt x="358" y="477"/>
                    <a:pt x="353" y="471"/>
                    <a:pt x="345" y="471"/>
                  </a:cubicBezTo>
                  <a:close/>
                  <a:moveTo>
                    <a:pt x="296" y="564"/>
                  </a:moveTo>
                  <a:lnTo>
                    <a:pt x="296" y="564"/>
                  </a:lnTo>
                  <a:lnTo>
                    <a:pt x="339" y="548"/>
                  </a:lnTo>
                  <a:lnTo>
                    <a:pt x="253" y="548"/>
                  </a:lnTo>
                  <a:lnTo>
                    <a:pt x="296" y="564"/>
                  </a:lnTo>
                  <a:close/>
                  <a:moveTo>
                    <a:pt x="298" y="151"/>
                  </a:moveTo>
                  <a:lnTo>
                    <a:pt x="298" y="151"/>
                  </a:lnTo>
                  <a:lnTo>
                    <a:pt x="294" y="151"/>
                  </a:lnTo>
                  <a:cubicBezTo>
                    <a:pt x="222" y="151"/>
                    <a:pt x="158" y="210"/>
                    <a:pt x="158" y="282"/>
                  </a:cubicBezTo>
                  <a:cubicBezTo>
                    <a:pt x="158" y="354"/>
                    <a:pt x="218" y="395"/>
                    <a:pt x="225" y="418"/>
                  </a:cubicBezTo>
                  <a:cubicBezTo>
                    <a:pt x="231" y="440"/>
                    <a:pt x="225" y="451"/>
                    <a:pt x="241" y="456"/>
                  </a:cubicBezTo>
                  <a:cubicBezTo>
                    <a:pt x="257" y="462"/>
                    <a:pt x="294" y="461"/>
                    <a:pt x="294" y="461"/>
                  </a:cubicBezTo>
                  <a:lnTo>
                    <a:pt x="298" y="461"/>
                  </a:lnTo>
                  <a:cubicBezTo>
                    <a:pt x="298" y="461"/>
                    <a:pt x="335" y="462"/>
                    <a:pt x="351" y="456"/>
                  </a:cubicBezTo>
                  <a:cubicBezTo>
                    <a:pt x="367" y="451"/>
                    <a:pt x="361" y="440"/>
                    <a:pt x="368" y="418"/>
                  </a:cubicBezTo>
                  <a:cubicBezTo>
                    <a:pt x="374" y="395"/>
                    <a:pt x="434" y="354"/>
                    <a:pt x="434" y="282"/>
                  </a:cubicBezTo>
                  <a:cubicBezTo>
                    <a:pt x="434" y="210"/>
                    <a:pt x="370" y="151"/>
                    <a:pt x="298" y="151"/>
                  </a:cubicBezTo>
                  <a:close/>
                  <a:moveTo>
                    <a:pt x="116" y="305"/>
                  </a:moveTo>
                  <a:lnTo>
                    <a:pt x="116" y="305"/>
                  </a:lnTo>
                  <a:cubicBezTo>
                    <a:pt x="116" y="295"/>
                    <a:pt x="106" y="287"/>
                    <a:pt x="94" y="287"/>
                  </a:cubicBezTo>
                  <a:lnTo>
                    <a:pt x="22" y="287"/>
                  </a:lnTo>
                  <a:cubicBezTo>
                    <a:pt x="10" y="287"/>
                    <a:pt x="0" y="295"/>
                    <a:pt x="0" y="305"/>
                  </a:cubicBezTo>
                  <a:cubicBezTo>
                    <a:pt x="0" y="316"/>
                    <a:pt x="10" y="324"/>
                    <a:pt x="22" y="324"/>
                  </a:cubicBezTo>
                  <a:lnTo>
                    <a:pt x="94" y="324"/>
                  </a:lnTo>
                  <a:cubicBezTo>
                    <a:pt x="106" y="324"/>
                    <a:pt x="116" y="316"/>
                    <a:pt x="116" y="305"/>
                  </a:cubicBezTo>
                  <a:close/>
                  <a:moveTo>
                    <a:pt x="570" y="287"/>
                  </a:moveTo>
                  <a:lnTo>
                    <a:pt x="570" y="287"/>
                  </a:lnTo>
                  <a:lnTo>
                    <a:pt x="499" y="287"/>
                  </a:lnTo>
                  <a:cubicBezTo>
                    <a:pt x="486" y="287"/>
                    <a:pt x="476" y="295"/>
                    <a:pt x="476" y="305"/>
                  </a:cubicBezTo>
                  <a:cubicBezTo>
                    <a:pt x="476" y="316"/>
                    <a:pt x="486" y="324"/>
                    <a:pt x="499" y="324"/>
                  </a:cubicBezTo>
                  <a:lnTo>
                    <a:pt x="570" y="324"/>
                  </a:lnTo>
                  <a:cubicBezTo>
                    <a:pt x="582" y="324"/>
                    <a:pt x="592" y="316"/>
                    <a:pt x="592" y="305"/>
                  </a:cubicBezTo>
                  <a:cubicBezTo>
                    <a:pt x="592" y="295"/>
                    <a:pt x="582" y="287"/>
                    <a:pt x="570" y="287"/>
                  </a:cubicBezTo>
                  <a:close/>
                  <a:moveTo>
                    <a:pt x="453" y="172"/>
                  </a:moveTo>
                  <a:lnTo>
                    <a:pt x="453" y="172"/>
                  </a:lnTo>
                  <a:lnTo>
                    <a:pt x="504" y="121"/>
                  </a:lnTo>
                  <a:cubicBezTo>
                    <a:pt x="513" y="113"/>
                    <a:pt x="514" y="100"/>
                    <a:pt x="507" y="92"/>
                  </a:cubicBezTo>
                  <a:cubicBezTo>
                    <a:pt x="499" y="85"/>
                    <a:pt x="486" y="86"/>
                    <a:pt x="478" y="95"/>
                  </a:cubicBezTo>
                  <a:lnTo>
                    <a:pt x="427" y="146"/>
                  </a:lnTo>
                  <a:cubicBezTo>
                    <a:pt x="418" y="154"/>
                    <a:pt x="417" y="167"/>
                    <a:pt x="424" y="175"/>
                  </a:cubicBezTo>
                  <a:cubicBezTo>
                    <a:pt x="432" y="182"/>
                    <a:pt x="445" y="181"/>
                    <a:pt x="453" y="172"/>
                  </a:cubicBezTo>
                  <a:close/>
                  <a:moveTo>
                    <a:pt x="295" y="117"/>
                  </a:moveTo>
                  <a:lnTo>
                    <a:pt x="295" y="117"/>
                  </a:lnTo>
                  <a:cubicBezTo>
                    <a:pt x="305" y="117"/>
                    <a:pt x="313" y="106"/>
                    <a:pt x="313" y="94"/>
                  </a:cubicBezTo>
                  <a:lnTo>
                    <a:pt x="313" y="23"/>
                  </a:lnTo>
                  <a:cubicBezTo>
                    <a:pt x="313" y="10"/>
                    <a:pt x="305" y="0"/>
                    <a:pt x="295" y="0"/>
                  </a:cubicBezTo>
                  <a:cubicBezTo>
                    <a:pt x="284" y="0"/>
                    <a:pt x="276" y="10"/>
                    <a:pt x="276" y="23"/>
                  </a:cubicBezTo>
                  <a:lnTo>
                    <a:pt x="276" y="94"/>
                  </a:lnTo>
                  <a:cubicBezTo>
                    <a:pt x="276" y="106"/>
                    <a:pt x="284" y="117"/>
                    <a:pt x="295" y="117"/>
                  </a:cubicBezTo>
                  <a:close/>
                  <a:moveTo>
                    <a:pt x="133" y="164"/>
                  </a:moveTo>
                  <a:lnTo>
                    <a:pt x="133" y="164"/>
                  </a:lnTo>
                  <a:cubicBezTo>
                    <a:pt x="141" y="173"/>
                    <a:pt x="154" y="174"/>
                    <a:pt x="162" y="167"/>
                  </a:cubicBezTo>
                  <a:cubicBezTo>
                    <a:pt x="169" y="160"/>
                    <a:pt x="168" y="147"/>
                    <a:pt x="159" y="138"/>
                  </a:cubicBezTo>
                  <a:lnTo>
                    <a:pt x="108" y="88"/>
                  </a:lnTo>
                  <a:cubicBezTo>
                    <a:pt x="100" y="79"/>
                    <a:pt x="87" y="78"/>
                    <a:pt x="79" y="85"/>
                  </a:cubicBezTo>
                  <a:cubicBezTo>
                    <a:pt x="72" y="92"/>
                    <a:pt x="73" y="105"/>
                    <a:pt x="82" y="114"/>
                  </a:cubicBezTo>
                  <a:lnTo>
                    <a:pt x="133" y="164"/>
                  </a:lnTo>
                  <a:close/>
                  <a:moveTo>
                    <a:pt x="139" y="439"/>
                  </a:moveTo>
                  <a:lnTo>
                    <a:pt x="139" y="439"/>
                  </a:lnTo>
                  <a:lnTo>
                    <a:pt x="88" y="489"/>
                  </a:lnTo>
                  <a:cubicBezTo>
                    <a:pt x="80" y="498"/>
                    <a:pt x="78" y="511"/>
                    <a:pt x="85" y="518"/>
                  </a:cubicBezTo>
                  <a:cubicBezTo>
                    <a:pt x="93" y="525"/>
                    <a:pt x="106" y="524"/>
                    <a:pt x="114" y="515"/>
                  </a:cubicBezTo>
                  <a:lnTo>
                    <a:pt x="165" y="465"/>
                  </a:lnTo>
                  <a:cubicBezTo>
                    <a:pt x="174" y="456"/>
                    <a:pt x="175" y="443"/>
                    <a:pt x="168" y="436"/>
                  </a:cubicBezTo>
                  <a:cubicBezTo>
                    <a:pt x="161" y="428"/>
                    <a:pt x="148" y="430"/>
                    <a:pt x="139" y="439"/>
                  </a:cubicBezTo>
                  <a:close/>
                  <a:moveTo>
                    <a:pt x="459" y="446"/>
                  </a:moveTo>
                  <a:lnTo>
                    <a:pt x="459" y="446"/>
                  </a:lnTo>
                  <a:cubicBezTo>
                    <a:pt x="451" y="437"/>
                    <a:pt x="438" y="436"/>
                    <a:pt x="430" y="443"/>
                  </a:cubicBezTo>
                  <a:cubicBezTo>
                    <a:pt x="423" y="450"/>
                    <a:pt x="425" y="463"/>
                    <a:pt x="433" y="472"/>
                  </a:cubicBezTo>
                  <a:lnTo>
                    <a:pt x="484" y="522"/>
                  </a:lnTo>
                  <a:cubicBezTo>
                    <a:pt x="493" y="531"/>
                    <a:pt x="506" y="532"/>
                    <a:pt x="513" y="525"/>
                  </a:cubicBezTo>
                  <a:cubicBezTo>
                    <a:pt x="520" y="518"/>
                    <a:pt x="519" y="505"/>
                    <a:pt x="510" y="496"/>
                  </a:cubicBezTo>
                  <a:lnTo>
                    <a:pt x="459" y="446"/>
                  </a:lnTo>
                  <a:close/>
                </a:path>
              </a:pathLst>
            </a:custGeom>
            <a:solidFill>
              <a:srgbClr val="049AAB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endParaRPr lang="zh-CN" altLang="en-US" sz="1800"/>
            </a:p>
          </p:txBody>
        </p:sp>
      </p:grpSp>
      <p:grpSp>
        <p:nvGrpSpPr>
          <p:cNvPr id="19" name="组合 1"/>
          <p:cNvGrpSpPr/>
          <p:nvPr/>
        </p:nvGrpSpPr>
        <p:grpSpPr>
          <a:xfrm>
            <a:off x="3221372" y="3070348"/>
            <a:ext cx="4538444" cy="2746367"/>
            <a:chOff x="6617496" y="3137024"/>
            <a:chExt cx="3971982" cy="2598226"/>
          </a:xfrm>
        </p:grpSpPr>
        <p:sp>
          <p:nvSpPr>
            <p:cNvPr id="23" name="TextBox 10"/>
            <p:cNvSpPr txBox="1"/>
            <p:nvPr/>
          </p:nvSpPr>
          <p:spPr>
            <a:xfrm>
              <a:off x="6705599" y="3137024"/>
              <a:ext cx="3795052" cy="815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n"/>
              </a:pPr>
              <a:r>
                <a:rPr lang="ru-RU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адрес</a:t>
              </a:r>
            </a:p>
            <a:p>
              <a:pPr marL="285750" indent="-285750" algn="just"/>
              <a:r>
                <a:rPr lang="ru-RU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                625003, г.Тюмень,</a:t>
              </a:r>
            </a:p>
            <a:p>
              <a:pPr marL="285750" indent="-285750" algn="just"/>
              <a:r>
                <a:rPr lang="ru-RU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                ул.Володарского, д.13, </a:t>
              </a:r>
              <a:r>
                <a:rPr lang="ru-RU" altLang="zh-CN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оф</a:t>
              </a:r>
              <a:r>
                <a:rPr lang="ru-RU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. 102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17496" y="3784378"/>
              <a:ext cx="3971982" cy="1950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285750" indent="-285750" algn="just">
                <a:buFont typeface="Wingdings" panose="05000000000000000000" pitchFamily="2" charset="2"/>
                <a:buChar char="n"/>
                <a:defRPr sz="16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ru-RU" altLang="zh-CN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Телефоны</a:t>
              </a:r>
            </a:p>
            <a:p>
              <a:pPr>
                <a:buNone/>
              </a:pPr>
              <a:r>
                <a:rPr lang="ru-RU" altLang="zh-CN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    (3452) </a:t>
              </a:r>
              <a:r>
                <a:rPr lang="ru-RU" altLang="zh-CN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56-21-72</a:t>
              </a:r>
              <a:endParaRPr lang="ru-RU" altLang="zh-CN" sz="18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>
                <a:buNone/>
              </a:pPr>
              <a:r>
                <a:rPr lang="ru-RU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председатель Гнусарева Любовь Александровна</a:t>
              </a:r>
            </a:p>
            <a:p>
              <a:pPr algn="ctr">
                <a:buNone/>
              </a:pPr>
              <a:r>
                <a:rPr lang="ru-RU" altLang="zh-CN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56-21-73</a:t>
              </a:r>
              <a:r>
                <a:rPr lang="ru-RU" altLang="zh-CN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</a:p>
            <a:p>
              <a:pPr algn="ctr">
                <a:buNone/>
              </a:pPr>
              <a:r>
                <a:rPr lang="ru-RU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гл. специалист Зотова Юлия Глебовна</a:t>
              </a:r>
            </a:p>
            <a:p>
              <a:pPr algn="ctr">
                <a:buNone/>
              </a:pPr>
              <a:r>
                <a:rPr lang="ru-RU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вед. специалист Щербакова Ирина Григорьевна</a:t>
              </a:r>
              <a:endParaRPr lang="ru-RU" altLang="zh-CN" sz="18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>
                <a:buNone/>
              </a:pPr>
              <a:r>
                <a:rPr lang="ru-RU" altLang="zh-CN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56-21-74</a:t>
              </a:r>
            </a:p>
            <a:p>
              <a:pPr algn="ctr">
                <a:buNone/>
              </a:pPr>
              <a:r>
                <a:rPr lang="ru-RU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гл. бухгалтер Иванюк Ольга Андреевна</a:t>
              </a:r>
              <a:endPara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6" name="文本框 7"/>
          <p:cNvSpPr txBox="1"/>
          <p:nvPr/>
        </p:nvSpPr>
        <p:spPr>
          <a:xfrm>
            <a:off x="3486024" y="2504622"/>
            <a:ext cx="413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Тюменская городская организация </a:t>
            </a:r>
          </a:p>
          <a:p>
            <a:pPr algn="ctr"/>
            <a:r>
              <a:rPr lang="ru-RU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Профсоюза образования и науки РФ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 descr="https://alfitplus.ru/upload/iblock/788/788a7ef4a345cf4c40025d82f4c5d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025" y="1231434"/>
            <a:ext cx="1974819" cy="1637601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3764" y="1879133"/>
            <a:ext cx="3661837" cy="307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ая прямоугольная выноска 20"/>
          <p:cNvSpPr/>
          <p:nvPr/>
        </p:nvSpPr>
        <p:spPr>
          <a:xfrm>
            <a:off x="9135612" y="2709644"/>
            <a:ext cx="2483140" cy="394284"/>
          </a:xfrm>
          <a:prstGeom prst="wedgeRoundRectCallout">
            <a:avLst>
              <a:gd name="adj1" fmla="val -19295"/>
              <a:gd name="adj2" fmla="val 10879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Департамент образования АГТ,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Профсоюз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146" y="3040834"/>
            <a:ext cx="1937887" cy="328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15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50"/>
                            </p:stCondLst>
                            <p:childTnLst>
                              <p:par>
                                <p:cTn id="2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50"/>
                            </p:stCondLst>
                            <p:childTnLst>
                              <p:par>
                                <p:cTn id="3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bldLvl="0" animBg="1"/>
      <p:bldP spid="15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/>
          <p:cNvSpPr>
            <a:spLocks noChangeAspect="1" noChangeArrowheads="1"/>
          </p:cNvSpPr>
          <p:nvPr/>
        </p:nvSpPr>
        <p:spPr bwMode="auto">
          <a:xfrm>
            <a:off x="6366346" y="4399659"/>
            <a:ext cx="1435755" cy="1439438"/>
          </a:xfrm>
          <a:prstGeom prst="ellipse">
            <a:avLst/>
          </a:prstGeom>
          <a:solidFill>
            <a:srgbClr val="01304C">
              <a:alpha val="10000"/>
            </a:srgbClr>
          </a:solidFill>
          <a:ln w="38100">
            <a:solidFill>
              <a:srgbClr val="01304C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>
              <a:solidFill>
                <a:schemeClr val="accent1"/>
              </a:solidFill>
            </a:endParaRPr>
          </a:p>
        </p:txBody>
      </p:sp>
      <p:sp>
        <p:nvSpPr>
          <p:cNvPr id="3" name="Oval 7"/>
          <p:cNvSpPr>
            <a:spLocks noChangeAspect="1" noChangeArrowheads="1"/>
          </p:cNvSpPr>
          <p:nvPr/>
        </p:nvSpPr>
        <p:spPr bwMode="auto">
          <a:xfrm>
            <a:off x="8419437" y="2994619"/>
            <a:ext cx="1437597" cy="1439438"/>
          </a:xfrm>
          <a:prstGeom prst="ellipse">
            <a:avLst/>
          </a:prstGeom>
          <a:solidFill>
            <a:srgbClr val="049AAB">
              <a:alpha val="20000"/>
            </a:srgbClr>
          </a:solidFill>
          <a:ln w="38100">
            <a:solidFill>
              <a:srgbClr val="049AA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>
              <a:solidFill>
                <a:schemeClr val="accent1"/>
              </a:solidFill>
            </a:endParaRPr>
          </a:p>
        </p:txBody>
      </p:sp>
      <p:sp>
        <p:nvSpPr>
          <p:cNvPr id="4" name="Oval 8"/>
          <p:cNvSpPr>
            <a:spLocks noChangeAspect="1" noChangeArrowheads="1"/>
          </p:cNvSpPr>
          <p:nvPr/>
        </p:nvSpPr>
        <p:spPr bwMode="auto">
          <a:xfrm>
            <a:off x="10344944" y="1622501"/>
            <a:ext cx="1437597" cy="1439438"/>
          </a:xfrm>
          <a:prstGeom prst="ellipse">
            <a:avLst/>
          </a:prstGeom>
          <a:solidFill>
            <a:srgbClr val="9BD744">
              <a:alpha val="20000"/>
            </a:srgbClr>
          </a:solidFill>
          <a:ln w="38100">
            <a:solidFill>
              <a:srgbClr val="9BD744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solidFill>
                <a:schemeClr val="accent1"/>
              </a:solidFill>
            </a:endParaRPr>
          </a:p>
        </p:txBody>
      </p:sp>
      <p:sp>
        <p:nvSpPr>
          <p:cNvPr id="5" name="任意多边形: 形状 6"/>
          <p:cNvSpPr/>
          <p:nvPr/>
        </p:nvSpPr>
        <p:spPr bwMode="auto">
          <a:xfrm>
            <a:off x="6004524" y="3131250"/>
            <a:ext cx="6187476" cy="3726750"/>
          </a:xfrm>
          <a:custGeom>
            <a:avLst/>
            <a:gdLst>
              <a:gd name="connsiteX0" fmla="*/ 4019463 w 6189893"/>
              <a:gd name="connsiteY0" fmla="*/ 0 h 3728206"/>
              <a:gd name="connsiteX1" fmla="*/ 4179507 w 6189893"/>
              <a:gd name="connsiteY1" fmla="*/ 0 h 3728206"/>
              <a:gd name="connsiteX2" fmla="*/ 6189893 w 6189893"/>
              <a:gd name="connsiteY2" fmla="*/ 0 h 3728206"/>
              <a:gd name="connsiteX3" fmla="*/ 6189893 w 6189893"/>
              <a:gd name="connsiteY3" fmla="*/ 149470 h 3728206"/>
              <a:gd name="connsiteX4" fmla="*/ 4179507 w 6189893"/>
              <a:gd name="connsiteY4" fmla="*/ 149470 h 3728206"/>
              <a:gd name="connsiteX5" fmla="*/ 4179507 w 6189893"/>
              <a:gd name="connsiteY5" fmla="*/ 1386274 h 3728206"/>
              <a:gd name="connsiteX6" fmla="*/ 4179507 w 6189893"/>
              <a:gd name="connsiteY6" fmla="*/ 1535744 h 3728206"/>
              <a:gd name="connsiteX7" fmla="*/ 4019463 w 6189893"/>
              <a:gd name="connsiteY7" fmla="*/ 1535744 h 3728206"/>
              <a:gd name="connsiteX8" fmla="*/ 2169776 w 6189893"/>
              <a:gd name="connsiteY8" fmla="*/ 1535744 h 3728206"/>
              <a:gd name="connsiteX9" fmla="*/ 2169776 w 6189893"/>
              <a:gd name="connsiteY9" fmla="*/ 2772547 h 3728206"/>
              <a:gd name="connsiteX10" fmla="*/ 2169776 w 6189893"/>
              <a:gd name="connsiteY10" fmla="*/ 2922017 h 3728206"/>
              <a:gd name="connsiteX11" fmla="*/ 2009731 w 6189893"/>
              <a:gd name="connsiteY11" fmla="*/ 2922017 h 3728206"/>
              <a:gd name="connsiteX12" fmla="*/ 160044 w 6189893"/>
              <a:gd name="connsiteY12" fmla="*/ 2922017 h 3728206"/>
              <a:gd name="connsiteX13" fmla="*/ 160044 w 6189893"/>
              <a:gd name="connsiteY13" fmla="*/ 3728206 h 3728206"/>
              <a:gd name="connsiteX14" fmla="*/ 0 w 6189893"/>
              <a:gd name="connsiteY14" fmla="*/ 3728206 h 3728206"/>
              <a:gd name="connsiteX15" fmla="*/ 0 w 6189893"/>
              <a:gd name="connsiteY15" fmla="*/ 2922017 h 3728206"/>
              <a:gd name="connsiteX16" fmla="*/ 0 w 6189893"/>
              <a:gd name="connsiteY16" fmla="*/ 2772547 h 3728206"/>
              <a:gd name="connsiteX17" fmla="*/ 160044 w 6189893"/>
              <a:gd name="connsiteY17" fmla="*/ 2772547 h 3728206"/>
              <a:gd name="connsiteX18" fmla="*/ 2009731 w 6189893"/>
              <a:gd name="connsiteY18" fmla="*/ 2772547 h 3728206"/>
              <a:gd name="connsiteX19" fmla="*/ 2009731 w 6189893"/>
              <a:gd name="connsiteY19" fmla="*/ 1535744 h 3728206"/>
              <a:gd name="connsiteX20" fmla="*/ 2009731 w 6189893"/>
              <a:gd name="connsiteY20" fmla="*/ 1386274 h 3728206"/>
              <a:gd name="connsiteX21" fmla="*/ 2169776 w 6189893"/>
              <a:gd name="connsiteY21" fmla="*/ 1386274 h 3728206"/>
              <a:gd name="connsiteX22" fmla="*/ 4019463 w 6189893"/>
              <a:gd name="connsiteY22" fmla="*/ 1386274 h 3728206"/>
              <a:gd name="connsiteX23" fmla="*/ 4019463 w 6189893"/>
              <a:gd name="connsiteY23" fmla="*/ 149470 h 372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89893" h="3728206">
                <a:moveTo>
                  <a:pt x="4019463" y="0"/>
                </a:moveTo>
                <a:lnTo>
                  <a:pt x="4179507" y="0"/>
                </a:lnTo>
                <a:lnTo>
                  <a:pt x="6189893" y="0"/>
                </a:lnTo>
                <a:lnTo>
                  <a:pt x="6189893" y="149470"/>
                </a:lnTo>
                <a:lnTo>
                  <a:pt x="4179507" y="149470"/>
                </a:lnTo>
                <a:lnTo>
                  <a:pt x="4179507" y="1386274"/>
                </a:lnTo>
                <a:lnTo>
                  <a:pt x="4179507" y="1535744"/>
                </a:lnTo>
                <a:lnTo>
                  <a:pt x="4019463" y="1535744"/>
                </a:lnTo>
                <a:lnTo>
                  <a:pt x="2169776" y="1535744"/>
                </a:lnTo>
                <a:lnTo>
                  <a:pt x="2169776" y="2772547"/>
                </a:lnTo>
                <a:lnTo>
                  <a:pt x="2169776" y="2922017"/>
                </a:lnTo>
                <a:lnTo>
                  <a:pt x="2009731" y="2922017"/>
                </a:lnTo>
                <a:lnTo>
                  <a:pt x="160044" y="2922017"/>
                </a:lnTo>
                <a:lnTo>
                  <a:pt x="160044" y="3728206"/>
                </a:lnTo>
                <a:lnTo>
                  <a:pt x="0" y="3728206"/>
                </a:lnTo>
                <a:lnTo>
                  <a:pt x="0" y="2922017"/>
                </a:lnTo>
                <a:lnTo>
                  <a:pt x="0" y="2772547"/>
                </a:lnTo>
                <a:lnTo>
                  <a:pt x="160044" y="2772547"/>
                </a:lnTo>
                <a:lnTo>
                  <a:pt x="2009731" y="2772547"/>
                </a:lnTo>
                <a:lnTo>
                  <a:pt x="2009731" y="1535744"/>
                </a:lnTo>
                <a:lnTo>
                  <a:pt x="2009731" y="1386274"/>
                </a:lnTo>
                <a:lnTo>
                  <a:pt x="2169776" y="1386274"/>
                </a:lnTo>
                <a:lnTo>
                  <a:pt x="4019463" y="1386274"/>
                </a:lnTo>
                <a:lnTo>
                  <a:pt x="4019463" y="149470"/>
                </a:lnTo>
                <a:close/>
              </a:path>
            </a:pathLst>
          </a:custGeom>
          <a:solidFill>
            <a:srgbClr val="049AAB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noAutofit/>
          </a:bodyPr>
          <a:lstStyle/>
          <a:p>
            <a:endParaRPr lang="zh-CN" altLang="en-US" sz="1800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>
            <a:off x="4746465" y="5182558"/>
            <a:ext cx="1408590" cy="0"/>
          </a:xfrm>
          <a:prstGeom prst="line">
            <a:avLst/>
          </a:prstGeom>
          <a:noFill/>
          <a:ln w="12700" cap="flat">
            <a:solidFill>
              <a:srgbClr val="049AAB"/>
            </a:solidFill>
            <a:prstDash val="dash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5860936" y="3654080"/>
            <a:ext cx="2381535" cy="0"/>
          </a:xfrm>
          <a:prstGeom prst="line">
            <a:avLst/>
          </a:prstGeom>
          <a:noFill/>
          <a:ln w="12700" cap="flat">
            <a:solidFill>
              <a:srgbClr val="049AAB"/>
            </a:solidFill>
            <a:prstDash val="dash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>
              <a:solidFill>
                <a:schemeClr val="accent1"/>
              </a:solidFill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H="1">
            <a:off x="6793446" y="2393607"/>
            <a:ext cx="3392482" cy="0"/>
          </a:xfrm>
          <a:prstGeom prst="line">
            <a:avLst/>
          </a:prstGeom>
          <a:noFill/>
          <a:ln w="12700" cap="flat">
            <a:solidFill>
              <a:srgbClr val="049AAB"/>
            </a:solidFill>
            <a:prstDash val="dash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85620" y="1932576"/>
            <a:ext cx="1396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Более 90%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5230" y="3304694"/>
            <a:ext cx="1366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ru-RU" altLang="zh-CN" dirty="0" smtClean="0"/>
              <a:t>% растёт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25355" y="4767221"/>
            <a:ext cx="1317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ru-RU" altLang="zh-CN" dirty="0" smtClean="0"/>
              <a:t>Кол-во растёт</a:t>
            </a:r>
            <a:endParaRPr lang="zh-CN" altLang="en-US" dirty="0"/>
          </a:p>
        </p:txBody>
      </p:sp>
      <p:grpSp>
        <p:nvGrpSpPr>
          <p:cNvPr id="12" name="组合 1"/>
          <p:cNvGrpSpPr/>
          <p:nvPr/>
        </p:nvGrpSpPr>
        <p:grpSpPr>
          <a:xfrm>
            <a:off x="797755" y="1455809"/>
            <a:ext cx="6355777" cy="387798"/>
            <a:chOff x="810680" y="1454470"/>
            <a:chExt cx="5051532" cy="387798"/>
          </a:xfrm>
        </p:grpSpPr>
        <p:sp>
          <p:nvSpPr>
            <p:cNvPr id="13" name="矩形 15"/>
            <p:cNvSpPr/>
            <p:nvPr/>
          </p:nvSpPr>
          <p:spPr>
            <a:xfrm>
              <a:off x="1176968" y="1454470"/>
              <a:ext cx="4685244" cy="387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ru-RU" altLang="zh-CN" sz="1600" dirty="0" smtClean="0">
                  <a:solidFill>
                    <a:prstClr val="white">
                      <a:lumMod val="50000"/>
                    </a:prstClr>
                  </a:solidFill>
                  <a:sym typeface="微软雅黑" panose="020B0503020204020204" pitchFamily="34" charset="-122"/>
                </a:rPr>
                <a:t>13в, 32, л34, 38, 51, 52, 58, 60, 62, 69, 77, 88</a:t>
              </a:r>
              <a:endParaRPr lang="zh-CN" altLang="en-US" sz="1600" dirty="0">
                <a:solidFill>
                  <a:prstClr val="white">
                    <a:lumMod val="50000"/>
                  </a:prstClr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14" name="矩形 19"/>
            <p:cNvSpPr/>
            <p:nvPr/>
          </p:nvSpPr>
          <p:spPr>
            <a:xfrm>
              <a:off x="810680" y="1469035"/>
              <a:ext cx="5261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800" b="1" dirty="0" smtClean="0">
                  <a:solidFill>
                    <a:srgbClr val="049A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ОУ</a:t>
              </a:r>
              <a:endParaRPr lang="zh-CN" altLang="en-US" sz="1800" b="1" dirty="0">
                <a:solidFill>
                  <a:srgbClr val="049AA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20"/>
          <p:cNvGrpSpPr/>
          <p:nvPr/>
        </p:nvGrpSpPr>
        <p:grpSpPr>
          <a:xfrm>
            <a:off x="1115248" y="144731"/>
            <a:ext cx="6627844" cy="646331"/>
            <a:chOff x="6080760" y="1044564"/>
            <a:chExt cx="6038283" cy="646331"/>
          </a:xfrm>
        </p:grpSpPr>
        <p:sp>
          <p:nvSpPr>
            <p:cNvPr id="16" name="文本框 21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17" name="文本框 22"/>
            <p:cNvSpPr txBox="1"/>
            <p:nvPr/>
          </p:nvSpPr>
          <p:spPr>
            <a:xfrm>
              <a:off x="7061706" y="1167675"/>
              <a:ext cx="50573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Профсоюзное членство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"/>
          <p:cNvGrpSpPr/>
          <p:nvPr/>
        </p:nvGrpSpPr>
        <p:grpSpPr>
          <a:xfrm>
            <a:off x="790941" y="1846205"/>
            <a:ext cx="7116641" cy="387798"/>
            <a:chOff x="810680" y="1454470"/>
            <a:chExt cx="5183333" cy="387798"/>
          </a:xfrm>
        </p:grpSpPr>
        <p:sp>
          <p:nvSpPr>
            <p:cNvPr id="19" name="矩形 15"/>
            <p:cNvSpPr/>
            <p:nvPr/>
          </p:nvSpPr>
          <p:spPr>
            <a:xfrm>
              <a:off x="1308769" y="1454470"/>
              <a:ext cx="4685244" cy="387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ru-RU" altLang="zh-CN" sz="1600" dirty="0" smtClean="0">
                  <a:solidFill>
                    <a:prstClr val="white">
                      <a:lumMod val="50000"/>
                    </a:prstClr>
                  </a:solidFill>
                  <a:sym typeface="微软雅黑" panose="020B0503020204020204" pitchFamily="34" charset="-122"/>
                </a:rPr>
                <a:t>№№ 3, 7, 12, 36, 60, 79, 95, 111, 123, 127, 134, 151, 160, 172, 185</a:t>
              </a:r>
              <a:endParaRPr lang="zh-CN" altLang="en-US" sz="1600" dirty="0">
                <a:solidFill>
                  <a:prstClr val="white">
                    <a:lumMod val="50000"/>
                  </a:prstClr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10680" y="1469035"/>
              <a:ext cx="5697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800" b="1" dirty="0" smtClean="0">
                  <a:solidFill>
                    <a:srgbClr val="049A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ДОУ</a:t>
              </a:r>
              <a:endParaRPr lang="zh-CN" altLang="en-US" sz="1800" b="1" dirty="0">
                <a:solidFill>
                  <a:srgbClr val="049AA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1"/>
          <p:cNvGrpSpPr/>
          <p:nvPr/>
        </p:nvGrpSpPr>
        <p:grpSpPr>
          <a:xfrm>
            <a:off x="797754" y="2514439"/>
            <a:ext cx="9388174" cy="387798"/>
            <a:chOff x="810680" y="1454512"/>
            <a:chExt cx="4948297" cy="387798"/>
          </a:xfrm>
        </p:grpSpPr>
        <p:sp>
          <p:nvSpPr>
            <p:cNvPr id="22" name="矩形 15"/>
            <p:cNvSpPr/>
            <p:nvPr/>
          </p:nvSpPr>
          <p:spPr>
            <a:xfrm>
              <a:off x="1073733" y="1454512"/>
              <a:ext cx="4685244" cy="387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ru-RU" altLang="zh-CN" sz="1600" dirty="0" smtClean="0">
                  <a:solidFill>
                    <a:prstClr val="white">
                      <a:lumMod val="50000"/>
                    </a:prstClr>
                  </a:solidFill>
                  <a:sym typeface="微软雅黑" panose="020B0503020204020204" pitchFamily="34" charset="-122"/>
                </a:rPr>
                <a:t>2в, г12, 13, 15, г16, 17, 27, л34, 38, 43, 45, 51, 52, 60, 62, 67, 68, 72, 76, л81, 82, 88, 89, л93</a:t>
              </a:r>
              <a:endParaRPr lang="zh-CN" altLang="en-US" sz="1600" dirty="0">
                <a:solidFill>
                  <a:prstClr val="white">
                    <a:lumMod val="50000"/>
                  </a:prstClr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23" name="矩形 19"/>
            <p:cNvSpPr/>
            <p:nvPr/>
          </p:nvSpPr>
          <p:spPr>
            <a:xfrm>
              <a:off x="810680" y="1469035"/>
              <a:ext cx="5261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800" b="1" dirty="0" smtClean="0">
                  <a:solidFill>
                    <a:srgbClr val="049A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ОУ</a:t>
              </a:r>
              <a:endParaRPr lang="zh-CN" altLang="en-US" sz="1800" b="1" dirty="0">
                <a:solidFill>
                  <a:srgbClr val="049AA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1"/>
          <p:cNvGrpSpPr/>
          <p:nvPr/>
        </p:nvGrpSpPr>
        <p:grpSpPr>
          <a:xfrm>
            <a:off x="797754" y="2891391"/>
            <a:ext cx="7585889" cy="978729"/>
            <a:chOff x="810680" y="1454470"/>
            <a:chExt cx="5183333" cy="978729"/>
          </a:xfrm>
        </p:grpSpPr>
        <p:sp>
          <p:nvSpPr>
            <p:cNvPr id="25" name="矩形 15"/>
            <p:cNvSpPr/>
            <p:nvPr/>
          </p:nvSpPr>
          <p:spPr>
            <a:xfrm>
              <a:off x="1308769" y="1454470"/>
              <a:ext cx="4685244" cy="978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ru-RU" altLang="zh-CN" sz="1600" dirty="0" smtClean="0">
                  <a:solidFill>
                    <a:prstClr val="white">
                      <a:lumMod val="50000"/>
                    </a:prstClr>
                  </a:solidFill>
                  <a:sym typeface="微软雅黑" panose="020B0503020204020204" pitchFamily="34" charset="-122"/>
                </a:rPr>
                <a:t>1, 3, 7, 12, 39, 42, 50, 51, 61, 62, 78, 79, 85, 87, 92, 95, 100, 101, 106, 110, 125, 127, 133, 134, 135, 141, 149, 155, 158, 162, 164, 167, 172, 186</a:t>
              </a:r>
              <a:endParaRPr lang="zh-CN" altLang="en-US" sz="1600" dirty="0">
                <a:solidFill>
                  <a:prstClr val="white">
                    <a:lumMod val="50000"/>
                  </a:prstClr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26" name="矩形 19"/>
            <p:cNvSpPr/>
            <p:nvPr/>
          </p:nvSpPr>
          <p:spPr>
            <a:xfrm>
              <a:off x="810680" y="1469035"/>
              <a:ext cx="5697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800" b="1" dirty="0" smtClean="0">
                  <a:solidFill>
                    <a:srgbClr val="049A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ДОУ</a:t>
              </a:r>
              <a:endParaRPr lang="zh-CN" altLang="en-US" sz="1800" b="1" dirty="0">
                <a:solidFill>
                  <a:srgbClr val="049AA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1"/>
          <p:cNvGrpSpPr/>
          <p:nvPr/>
        </p:nvGrpSpPr>
        <p:grpSpPr>
          <a:xfrm>
            <a:off x="856204" y="3935345"/>
            <a:ext cx="5569152" cy="683264"/>
            <a:chOff x="810680" y="1454470"/>
            <a:chExt cx="5051532" cy="683264"/>
          </a:xfrm>
        </p:grpSpPr>
        <p:sp>
          <p:nvSpPr>
            <p:cNvPr id="28" name="矩形 15"/>
            <p:cNvSpPr/>
            <p:nvPr/>
          </p:nvSpPr>
          <p:spPr>
            <a:xfrm>
              <a:off x="1176968" y="1454470"/>
              <a:ext cx="4685244" cy="683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ru-RU" altLang="zh-CN" sz="1600" dirty="0" smtClean="0">
                  <a:solidFill>
                    <a:prstClr val="white">
                      <a:lumMod val="50000"/>
                    </a:prstClr>
                  </a:solidFill>
                  <a:sym typeface="微软雅黑" panose="020B0503020204020204" pitchFamily="34" charset="-122"/>
                </a:rPr>
                <a:t>1, 2к, 2в, г12, 13, 15,г 16, л34, 45, 51, 52, 65, 68, 72, 82, 88, 89, л93, «Горизонт»</a:t>
              </a:r>
              <a:endParaRPr lang="zh-CN" altLang="en-US" sz="1600" dirty="0">
                <a:solidFill>
                  <a:prstClr val="white">
                    <a:lumMod val="50000"/>
                  </a:prstClr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29" name="矩形 19"/>
            <p:cNvSpPr/>
            <p:nvPr/>
          </p:nvSpPr>
          <p:spPr>
            <a:xfrm>
              <a:off x="810680" y="1469035"/>
              <a:ext cx="5261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800" b="1" dirty="0" smtClean="0">
                  <a:solidFill>
                    <a:srgbClr val="049A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ОУ</a:t>
              </a:r>
              <a:endParaRPr lang="zh-CN" altLang="en-US" sz="1800" b="1" dirty="0">
                <a:solidFill>
                  <a:srgbClr val="049AA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1"/>
          <p:cNvGrpSpPr/>
          <p:nvPr/>
        </p:nvGrpSpPr>
        <p:grpSpPr>
          <a:xfrm>
            <a:off x="853983" y="4595402"/>
            <a:ext cx="5735277" cy="683264"/>
            <a:chOff x="880941" y="1415071"/>
            <a:chExt cx="5263493" cy="683264"/>
          </a:xfrm>
        </p:grpSpPr>
        <p:sp>
          <p:nvSpPr>
            <p:cNvPr id="31" name="矩形 15"/>
            <p:cNvSpPr/>
            <p:nvPr/>
          </p:nvSpPr>
          <p:spPr>
            <a:xfrm>
              <a:off x="1459190" y="1415071"/>
              <a:ext cx="4685244" cy="683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ru-RU" altLang="zh-CN" sz="1600" dirty="0" smtClean="0">
                  <a:solidFill>
                    <a:prstClr val="white">
                      <a:lumMod val="50000"/>
                    </a:prstClr>
                  </a:solidFill>
                  <a:sym typeface="微软雅黑" panose="020B0503020204020204" pitchFamily="34" charset="-122"/>
                </a:rPr>
                <a:t>36, 42, 50, 51, 60, 61, 65, 101, 110, 125, 133, 141, 146, 160, 167, 185</a:t>
              </a:r>
              <a:endParaRPr lang="zh-CN" altLang="en-US" sz="1600" dirty="0">
                <a:solidFill>
                  <a:prstClr val="white">
                    <a:lumMod val="50000"/>
                  </a:prstClr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32" name="矩形 19"/>
            <p:cNvSpPr/>
            <p:nvPr/>
          </p:nvSpPr>
          <p:spPr>
            <a:xfrm>
              <a:off x="880941" y="1452843"/>
              <a:ext cx="5697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800" b="1" dirty="0" smtClean="0">
                  <a:solidFill>
                    <a:srgbClr val="049AA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ДОУ</a:t>
              </a:r>
              <a:endParaRPr lang="zh-CN" altLang="en-US" sz="1800" b="1" dirty="0">
                <a:solidFill>
                  <a:srgbClr val="049AA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10982739" y="298174"/>
            <a:ext cx="904461" cy="417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35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0"/>
          <a:stretch>
            <a:fillRect/>
          </a:stretch>
        </p:blipFill>
        <p:spPr>
          <a:xfrm>
            <a:off x="0" y="-146634"/>
            <a:ext cx="676656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4500"/>
          <a:stretch>
            <a:fillRect/>
          </a:stretch>
        </p:blipFill>
        <p:spPr>
          <a:xfrm>
            <a:off x="9083040" y="-121920"/>
            <a:ext cx="3108960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46421" y="972101"/>
            <a:ext cx="3385751" cy="181588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800" b="1" cap="all" dirty="0" smtClean="0">
                <a:solidFill>
                  <a:srgbClr val="049AA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основные</a:t>
            </a:r>
          </a:p>
          <a:p>
            <a:pPr algn="dist"/>
            <a:r>
              <a:rPr lang="ru-RU" altLang="zh-CN" sz="2800" b="1" cap="all" dirty="0" smtClean="0">
                <a:solidFill>
                  <a:srgbClr val="049AA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Направления деятельности</a:t>
            </a:r>
            <a:r>
              <a:rPr lang="ru-RU" altLang="zh-CN" sz="2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i Baiti" panose="03000500000000000000" pitchFamily="66" charset="0"/>
                <a:sym typeface="Calibri" panose="020F0502020204030204" pitchFamily="34" charset="0"/>
              </a:rPr>
              <a:t> ПРОФСОЮЗА</a:t>
            </a:r>
            <a:endParaRPr lang="zh-CN" altLang="en-US" sz="2800" b="1" dirty="0" smtClean="0">
              <a:solidFill>
                <a:schemeClr val="bg2">
                  <a:lumMod val="25000"/>
                </a:schemeClr>
              </a:solidFill>
              <a:latin typeface="Microsoft Yi Baiti" panose="03000500000000000000" pitchFamily="66" charset="0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6272515" y="1176330"/>
            <a:ext cx="5214635" cy="803688"/>
            <a:chOff x="6071960" y="904883"/>
            <a:chExt cx="5214635" cy="803688"/>
          </a:xfrm>
        </p:grpSpPr>
        <p:sp>
          <p:nvSpPr>
            <p:cNvPr id="18" name="文本框 17"/>
            <p:cNvSpPr txBox="1"/>
            <p:nvPr/>
          </p:nvSpPr>
          <p:spPr>
            <a:xfrm>
              <a:off x="6096000" y="904883"/>
              <a:ext cx="4073081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2400" b="1" dirty="0" smtClean="0">
                  <a:solidFill>
                    <a:srgbClr val="049AAB"/>
                  </a:solidFill>
                  <a:latin typeface="Arial" pitchFamily="34" charset="0"/>
                  <a:ea typeface="Microsoft Yi Baiti" panose="03000500000000000000" pitchFamily="66" charset="0"/>
                  <a:cs typeface="Arial" pitchFamily="34" charset="0"/>
                </a:rPr>
                <a:t>Социальное партнерство</a:t>
              </a:r>
              <a:endParaRPr lang="zh-CN" altLang="en-US" sz="2400" b="1" dirty="0">
                <a:solidFill>
                  <a:srgbClr val="049AA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071960" y="1400794"/>
              <a:ext cx="52146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Заключено 110 </a:t>
              </a:r>
              <a:r>
                <a:rPr lang="ru-RU" altLang="zh-CN" sz="14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колдоговоров</a:t>
              </a:r>
              <a:r>
                <a:rPr lang="ru-RU" altLang="zh-CN" sz="14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(в </a:t>
              </a:r>
              <a:r>
                <a:rPr lang="ru-RU" altLang="zh-CN" sz="1400" dirty="0" err="1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т.ч</a:t>
              </a:r>
              <a:r>
                <a:rPr lang="ru-RU" altLang="zh-CN" sz="1400" dirty="0" smtClean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. в 2020 г. – 45)</a:t>
              </a:r>
              <a:endParaRPr lang="zh-CN" altLang="en-US" sz="1400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3" name="组合 19"/>
          <p:cNvGrpSpPr/>
          <p:nvPr/>
        </p:nvGrpSpPr>
        <p:grpSpPr>
          <a:xfrm>
            <a:off x="6224376" y="2167183"/>
            <a:ext cx="4334729" cy="711744"/>
            <a:chOff x="6004499" y="904883"/>
            <a:chExt cx="4334729" cy="711744"/>
          </a:xfrm>
        </p:grpSpPr>
        <p:sp>
          <p:nvSpPr>
            <p:cNvPr id="21" name="文本框 20"/>
            <p:cNvSpPr txBox="1"/>
            <p:nvPr/>
          </p:nvSpPr>
          <p:spPr>
            <a:xfrm>
              <a:off x="6095999" y="904883"/>
              <a:ext cx="424322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2400" b="1" dirty="0" smtClean="0">
                  <a:solidFill>
                    <a:srgbClr val="049AAB"/>
                  </a:solidFill>
                  <a:latin typeface="Arial" pitchFamily="34" charset="0"/>
                  <a:ea typeface="Microsoft Yi Baiti" panose="03000500000000000000" pitchFamily="66" charset="0"/>
                  <a:cs typeface="Arial" pitchFamily="34" charset="0"/>
                </a:rPr>
                <a:t>Профессиональный рост</a:t>
              </a:r>
              <a:endParaRPr lang="zh-CN" altLang="en-US" sz="2400" b="1" dirty="0">
                <a:solidFill>
                  <a:srgbClr val="049AAB"/>
                </a:solidFill>
                <a:latin typeface="Arial" pitchFamily="34" charset="0"/>
                <a:ea typeface="Microsoft Yi Baiti" panose="03000500000000000000" pitchFamily="66" charset="0"/>
                <a:cs typeface="Arial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004499" y="1308850"/>
              <a:ext cx="38372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ru-RU" altLang="zh-CN" sz="1400" dirty="0" smtClean="0">
                  <a:latin typeface="Arial" pitchFamily="34" charset="0"/>
                  <a:cs typeface="Arial" pitchFamily="34" charset="0"/>
                </a:rPr>
                <a:t>Обучено 480 человек </a:t>
              </a:r>
              <a:endParaRPr lang="en-US" altLang="zh-CN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组合 22"/>
          <p:cNvGrpSpPr/>
          <p:nvPr/>
        </p:nvGrpSpPr>
        <p:grpSpPr>
          <a:xfrm>
            <a:off x="6291566" y="3141521"/>
            <a:ext cx="3856936" cy="711071"/>
            <a:chOff x="6081486" y="904883"/>
            <a:chExt cx="3856936" cy="711071"/>
          </a:xfrm>
        </p:grpSpPr>
        <p:sp>
          <p:nvSpPr>
            <p:cNvPr id="24" name="文本框 23"/>
            <p:cNvSpPr txBox="1"/>
            <p:nvPr/>
          </p:nvSpPr>
          <p:spPr>
            <a:xfrm>
              <a:off x="6096000" y="904883"/>
              <a:ext cx="3842422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2400" b="1" dirty="0" smtClean="0">
                  <a:solidFill>
                    <a:srgbClr val="049AAB"/>
                  </a:solidFill>
                  <a:latin typeface="Arial" pitchFamily="34" charset="0"/>
                  <a:ea typeface="Microsoft Yi Baiti" panose="03000500000000000000" pitchFamily="66" charset="0"/>
                  <a:cs typeface="Arial" pitchFamily="34" charset="0"/>
                </a:rPr>
                <a:t>Цифровой Профсоюз </a:t>
              </a:r>
              <a:endParaRPr lang="zh-CN" altLang="en-US" sz="2400" b="1" dirty="0">
                <a:solidFill>
                  <a:srgbClr val="049AAB"/>
                </a:solidFill>
                <a:latin typeface="Arial" pitchFamily="34" charset="0"/>
                <a:ea typeface="Microsoft Yi Baiti" panose="03000500000000000000" pitchFamily="66" charset="0"/>
                <a:cs typeface="Arial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081486" y="1308177"/>
              <a:ext cx="38372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ru-RU" altLang="zh-CN" sz="1400" dirty="0" smtClean="0">
                  <a:latin typeface="Arial" pitchFamily="34" charset="0"/>
                  <a:cs typeface="Arial" pitchFamily="34" charset="0"/>
                </a:rPr>
                <a:t>в АИС зарегистрировано 9820 чел.</a:t>
              </a:r>
              <a:endParaRPr lang="en-US" altLang="zh-CN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组合 25"/>
          <p:cNvGrpSpPr/>
          <p:nvPr/>
        </p:nvGrpSpPr>
        <p:grpSpPr>
          <a:xfrm>
            <a:off x="6202752" y="4255486"/>
            <a:ext cx="4532438" cy="910137"/>
            <a:chOff x="6081486" y="904883"/>
            <a:chExt cx="3922838" cy="910137"/>
          </a:xfrm>
        </p:grpSpPr>
        <p:sp>
          <p:nvSpPr>
            <p:cNvPr id="27" name="文本框 26"/>
            <p:cNvSpPr txBox="1"/>
            <p:nvPr/>
          </p:nvSpPr>
          <p:spPr>
            <a:xfrm>
              <a:off x="6096000" y="904883"/>
              <a:ext cx="3908324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2400" b="1" dirty="0" smtClean="0">
                  <a:solidFill>
                    <a:srgbClr val="049AAB"/>
                  </a:solidFill>
                  <a:latin typeface="Arial" pitchFamily="34" charset="0"/>
                  <a:ea typeface="Microsoft Yi Baiti" panose="03000500000000000000" pitchFamily="66" charset="0"/>
                  <a:cs typeface="Arial" pitchFamily="34" charset="0"/>
                </a:rPr>
                <a:t>Проверки и мониторинги</a:t>
              </a:r>
              <a:endParaRPr lang="zh-CN" altLang="en-US" sz="2400" b="1" dirty="0">
                <a:solidFill>
                  <a:srgbClr val="049AAB"/>
                </a:solidFill>
                <a:latin typeface="Arial" pitchFamily="34" charset="0"/>
                <a:ea typeface="Microsoft Yi Baiti" panose="03000500000000000000" pitchFamily="66" charset="0"/>
                <a:cs typeface="Arial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081486" y="1291800"/>
              <a:ext cx="38372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ru-RU" altLang="zh-CN" sz="1400" b="0" dirty="0" smtClean="0">
                  <a:latin typeface="+mj-ea"/>
                </a:rPr>
                <a:t>4 </a:t>
              </a:r>
              <a:r>
                <a:rPr lang="ru-RU" altLang="zh-CN" sz="1400" dirty="0" smtClean="0">
                  <a:latin typeface="Arial" pitchFamily="34" charset="0"/>
                  <a:cs typeface="Arial" pitchFamily="34" charset="0"/>
                </a:rPr>
                <a:t>проверки </a:t>
              </a:r>
              <a:br>
                <a:rPr lang="ru-RU" altLang="zh-CN" sz="1400" dirty="0" smtClean="0">
                  <a:latin typeface="Arial" pitchFamily="34" charset="0"/>
                  <a:cs typeface="Arial" pitchFamily="34" charset="0"/>
                </a:rPr>
              </a:br>
              <a:r>
                <a:rPr lang="ru-RU" altLang="zh-CN" sz="1400" dirty="0" smtClean="0">
                  <a:latin typeface="Arial" pitchFamily="34" charset="0"/>
                  <a:cs typeface="Arial" pitchFamily="34" charset="0"/>
                </a:rPr>
                <a:t>2 мониторинга</a:t>
              </a:r>
              <a:endParaRPr lang="en-US" altLang="zh-CN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组合 28"/>
          <p:cNvGrpSpPr/>
          <p:nvPr/>
        </p:nvGrpSpPr>
        <p:grpSpPr>
          <a:xfrm>
            <a:off x="11014363" y="322118"/>
            <a:ext cx="831273" cy="374073"/>
            <a:chOff x="11014363" y="322118"/>
            <a:chExt cx="831273" cy="374073"/>
          </a:xfrm>
        </p:grpSpPr>
        <p:sp>
          <p:nvSpPr>
            <p:cNvPr id="30" name="矩形: 圆角 29"/>
            <p:cNvSpPr/>
            <p:nvPr/>
          </p:nvSpPr>
          <p:spPr>
            <a:xfrm>
              <a:off x="11014363" y="322118"/>
              <a:ext cx="831273" cy="374073"/>
            </a:xfrm>
            <a:prstGeom prst="roundRect">
              <a:avLst/>
            </a:prstGeom>
            <a:gradFill>
              <a:gsLst>
                <a:gs pos="0">
                  <a:srgbClr val="049AAB"/>
                </a:gs>
                <a:gs pos="100000">
                  <a:srgbClr val="01304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1014363" y="357637"/>
              <a:ext cx="784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LOGO</a:t>
              </a:r>
              <a:endParaRPr lang="zh-CN" altLang="en-US" sz="16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33"/>
          <p:cNvGrpSpPr/>
          <p:nvPr/>
        </p:nvGrpSpPr>
        <p:grpSpPr>
          <a:xfrm>
            <a:off x="5356319" y="1565445"/>
            <a:ext cx="555374" cy="433141"/>
            <a:chOff x="6468477" y="1576639"/>
            <a:chExt cx="555374" cy="433141"/>
          </a:xfrm>
        </p:grpSpPr>
        <p:sp>
          <p:nvSpPr>
            <p:cNvPr id="33" name="矩形 32"/>
            <p:cNvSpPr/>
            <p:nvPr/>
          </p:nvSpPr>
          <p:spPr>
            <a:xfrm rot="2700000">
              <a:off x="6468477" y="1576639"/>
              <a:ext cx="433141" cy="4331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 31"/>
            <p:cNvSpPr/>
            <p:nvPr/>
          </p:nvSpPr>
          <p:spPr>
            <a:xfrm rot="2700000">
              <a:off x="6590710" y="1576639"/>
              <a:ext cx="433141" cy="433141"/>
            </a:xfrm>
            <a:prstGeom prst="rect">
              <a:avLst/>
            </a:prstGeom>
            <a:gradFill>
              <a:gsLst>
                <a:gs pos="0">
                  <a:srgbClr val="049AAB"/>
                </a:gs>
                <a:gs pos="100000">
                  <a:srgbClr val="01304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5298654" y="2537310"/>
            <a:ext cx="555374" cy="433141"/>
            <a:chOff x="6468477" y="1576639"/>
            <a:chExt cx="555374" cy="433141"/>
          </a:xfrm>
        </p:grpSpPr>
        <p:sp>
          <p:nvSpPr>
            <p:cNvPr id="36" name="矩形 35"/>
            <p:cNvSpPr/>
            <p:nvPr/>
          </p:nvSpPr>
          <p:spPr>
            <a:xfrm rot="2700000">
              <a:off x="6468477" y="1576639"/>
              <a:ext cx="433141" cy="4331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矩形 36"/>
            <p:cNvSpPr/>
            <p:nvPr/>
          </p:nvSpPr>
          <p:spPr>
            <a:xfrm rot="2700000">
              <a:off x="6590710" y="1576639"/>
              <a:ext cx="433141" cy="433141"/>
            </a:xfrm>
            <a:prstGeom prst="rect">
              <a:avLst/>
            </a:prstGeom>
            <a:gradFill>
              <a:gsLst>
                <a:gs pos="0">
                  <a:srgbClr val="049AAB"/>
                </a:gs>
                <a:gs pos="100000">
                  <a:srgbClr val="01304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" name="组合 37"/>
          <p:cNvGrpSpPr/>
          <p:nvPr/>
        </p:nvGrpSpPr>
        <p:grpSpPr>
          <a:xfrm>
            <a:off x="5365844" y="3479829"/>
            <a:ext cx="555374" cy="433141"/>
            <a:chOff x="6468477" y="1576639"/>
            <a:chExt cx="555374" cy="433141"/>
          </a:xfrm>
        </p:grpSpPr>
        <p:sp>
          <p:nvSpPr>
            <p:cNvPr id="39" name="矩形 38"/>
            <p:cNvSpPr/>
            <p:nvPr/>
          </p:nvSpPr>
          <p:spPr>
            <a:xfrm rot="2700000">
              <a:off x="6468477" y="1576639"/>
              <a:ext cx="433141" cy="4331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矩形 39"/>
            <p:cNvSpPr/>
            <p:nvPr/>
          </p:nvSpPr>
          <p:spPr>
            <a:xfrm rot="2700000">
              <a:off x="6590710" y="1576639"/>
              <a:ext cx="433141" cy="433141"/>
            </a:xfrm>
            <a:prstGeom prst="rect">
              <a:avLst/>
            </a:prstGeom>
            <a:gradFill>
              <a:gsLst>
                <a:gs pos="0">
                  <a:srgbClr val="049AAB"/>
                </a:gs>
                <a:gs pos="100000">
                  <a:srgbClr val="01304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0" name="组合 40"/>
          <p:cNvGrpSpPr/>
          <p:nvPr/>
        </p:nvGrpSpPr>
        <p:grpSpPr>
          <a:xfrm>
            <a:off x="5343705" y="4400723"/>
            <a:ext cx="555374" cy="433141"/>
            <a:chOff x="6468477" y="1576639"/>
            <a:chExt cx="555374" cy="433141"/>
          </a:xfrm>
        </p:grpSpPr>
        <p:sp>
          <p:nvSpPr>
            <p:cNvPr id="42" name="矩形 41"/>
            <p:cNvSpPr/>
            <p:nvPr/>
          </p:nvSpPr>
          <p:spPr>
            <a:xfrm rot="2700000">
              <a:off x="6468477" y="1576639"/>
              <a:ext cx="433141" cy="4331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矩形 42"/>
            <p:cNvSpPr/>
            <p:nvPr/>
          </p:nvSpPr>
          <p:spPr>
            <a:xfrm rot="2700000">
              <a:off x="6590710" y="1576639"/>
              <a:ext cx="433141" cy="433141"/>
            </a:xfrm>
            <a:prstGeom prst="rect">
              <a:avLst/>
            </a:prstGeom>
            <a:gradFill>
              <a:gsLst>
                <a:gs pos="0">
                  <a:srgbClr val="049AAB"/>
                </a:gs>
                <a:gs pos="100000">
                  <a:srgbClr val="01304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1" name="组合 48"/>
          <p:cNvGrpSpPr/>
          <p:nvPr/>
        </p:nvGrpSpPr>
        <p:grpSpPr>
          <a:xfrm>
            <a:off x="6273803" y="5344579"/>
            <a:ext cx="3837214" cy="694694"/>
            <a:chOff x="6081486" y="904883"/>
            <a:chExt cx="3837214" cy="694694"/>
          </a:xfrm>
        </p:grpSpPr>
        <p:sp>
          <p:nvSpPr>
            <p:cNvPr id="50" name="文本框 49"/>
            <p:cNvSpPr txBox="1"/>
            <p:nvPr/>
          </p:nvSpPr>
          <p:spPr>
            <a:xfrm>
              <a:off x="6096000" y="904883"/>
              <a:ext cx="2460171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2400" b="1" dirty="0" smtClean="0">
                  <a:solidFill>
                    <a:srgbClr val="049AAB"/>
                  </a:solidFill>
                  <a:latin typeface="Arial" pitchFamily="34" charset="0"/>
                  <a:ea typeface="Microsoft Yi Baiti" panose="03000500000000000000" pitchFamily="66" charset="0"/>
                  <a:cs typeface="Arial" pitchFamily="34" charset="0"/>
                </a:rPr>
                <a:t>Защита прав</a:t>
              </a:r>
              <a:endParaRPr lang="zh-CN" altLang="en-US" sz="2400" b="1" dirty="0">
                <a:solidFill>
                  <a:srgbClr val="049AAB"/>
                </a:solidFill>
                <a:latin typeface="Arial" pitchFamily="34" charset="0"/>
                <a:ea typeface="Microsoft Yi Baiti" panose="03000500000000000000" pitchFamily="66" charset="0"/>
                <a:cs typeface="Arial" pitchFamily="3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081486" y="1291800"/>
              <a:ext cx="38372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ru-RU" altLang="zh-CN" sz="1400" dirty="0" smtClean="0">
                  <a:latin typeface="Arial" pitchFamily="34" charset="0"/>
                  <a:cs typeface="Arial" pitchFamily="34" charset="0"/>
                </a:rPr>
                <a:t>182 обращения </a:t>
              </a:r>
              <a:endParaRPr lang="en-US" altLang="zh-CN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组合 51"/>
          <p:cNvGrpSpPr/>
          <p:nvPr/>
        </p:nvGrpSpPr>
        <p:grpSpPr>
          <a:xfrm>
            <a:off x="5357606" y="5465520"/>
            <a:ext cx="555374" cy="433141"/>
            <a:chOff x="6468477" y="1576639"/>
            <a:chExt cx="555374" cy="433141"/>
          </a:xfrm>
        </p:grpSpPr>
        <p:sp>
          <p:nvSpPr>
            <p:cNvPr id="53" name="矩形 52"/>
            <p:cNvSpPr/>
            <p:nvPr/>
          </p:nvSpPr>
          <p:spPr>
            <a:xfrm rot="2700000">
              <a:off x="6468477" y="1576639"/>
              <a:ext cx="433141" cy="4331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矩形 53"/>
            <p:cNvSpPr/>
            <p:nvPr/>
          </p:nvSpPr>
          <p:spPr>
            <a:xfrm rot="2700000">
              <a:off x="6590710" y="1576639"/>
              <a:ext cx="433141" cy="433141"/>
            </a:xfrm>
            <a:prstGeom prst="rect">
              <a:avLst/>
            </a:prstGeom>
            <a:gradFill>
              <a:gsLst>
                <a:gs pos="0">
                  <a:srgbClr val="049AAB"/>
                </a:gs>
                <a:gs pos="100000">
                  <a:srgbClr val="01304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1" name="文本框 58"/>
          <p:cNvSpPr txBox="1"/>
          <p:nvPr/>
        </p:nvSpPr>
        <p:spPr>
          <a:xfrm>
            <a:off x="1128173" y="143392"/>
            <a:ext cx="22336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altLang="zh-CN" sz="3600" b="1" dirty="0" smtClean="0">
                <a:solidFill>
                  <a:srgbClr val="049AAB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2020</a:t>
            </a:r>
            <a:endParaRPr lang="zh-CN" altLang="en-US" sz="3600" b="1" dirty="0">
              <a:solidFill>
                <a:srgbClr val="049AAB"/>
              </a:solidFill>
              <a:latin typeface="Microsoft Yi Baiti" panose="03000500000000000000" pitchFamily="66" charset="0"/>
            </a:endParaRPr>
          </a:p>
        </p:txBody>
      </p:sp>
      <p:sp>
        <p:nvSpPr>
          <p:cNvPr id="44" name="文本框 59"/>
          <p:cNvSpPr txBox="1"/>
          <p:nvPr/>
        </p:nvSpPr>
        <p:spPr>
          <a:xfrm>
            <a:off x="2109120" y="266503"/>
            <a:ext cx="870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Тюменская городская организация Профсоюза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259"/>
          <p:cNvSpPr>
            <a:spLocks noChangeArrowheads="1"/>
          </p:cNvSpPr>
          <p:nvPr/>
        </p:nvSpPr>
        <p:spPr bwMode="auto">
          <a:xfrm>
            <a:off x="10917382" y="197581"/>
            <a:ext cx="1274618" cy="78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Председатель ТГОП </a:t>
            </a:r>
          </a:p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45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4500"/>
          <a:stretch>
            <a:fillRect/>
          </a:stretch>
        </p:blipFill>
        <p:spPr>
          <a:xfrm>
            <a:off x="9083040" y="-121920"/>
            <a:ext cx="310896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90" y="-121920"/>
            <a:ext cx="6533204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5" r="9145"/>
          <a:stretch>
            <a:fillRect/>
          </a:stretch>
        </p:blipFill>
        <p:spPr>
          <a:xfrm>
            <a:off x="-29796" y="1211580"/>
            <a:ext cx="5718387" cy="4191000"/>
          </a:xfrm>
          <a:prstGeom prst="rect">
            <a:avLst/>
          </a:prstGeom>
        </p:spPr>
      </p:pic>
      <p:grpSp>
        <p:nvGrpSpPr>
          <p:cNvPr id="2" name="组合 9"/>
          <p:cNvGrpSpPr/>
          <p:nvPr/>
        </p:nvGrpSpPr>
        <p:grpSpPr>
          <a:xfrm>
            <a:off x="3867149" y="1418955"/>
            <a:ext cx="8029575" cy="1717806"/>
            <a:chOff x="5680685" y="649688"/>
            <a:chExt cx="6322900" cy="819327"/>
          </a:xfrm>
        </p:grpSpPr>
        <p:sp>
          <p:nvSpPr>
            <p:cNvPr id="11" name="文本框 10"/>
            <p:cNvSpPr txBox="1"/>
            <p:nvPr/>
          </p:nvSpPr>
          <p:spPr>
            <a:xfrm>
              <a:off x="5680685" y="649688"/>
              <a:ext cx="6322900" cy="35068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kumimoji="0" lang="ru-RU" altLang="zh-CN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49AAB"/>
                  </a:solidFill>
                  <a:effectLst/>
                  <a:uLnTx/>
                  <a:uFillTx/>
                  <a:latin typeface="Arial" pitchFamily="34" charset="0"/>
                  <a:ea typeface="等线" panose="02010600030101010101" pitchFamily="2" charset="-122"/>
                  <a:cs typeface="Arial" pitchFamily="34" charset="0"/>
                </a:rPr>
                <a:t> </a:t>
              </a:r>
              <a:r>
                <a:rPr lang="ru-RU" altLang="zh-CN" sz="3600" b="1" dirty="0" smtClean="0">
                  <a:solidFill>
                    <a:srgbClr val="049AAB"/>
                  </a:solidFill>
                  <a:latin typeface="Arial" pitchFamily="34" charset="0"/>
                  <a:ea typeface="Microsoft Yi Baiti" panose="03000500000000000000" pitchFamily="66" charset="0"/>
                  <a:cs typeface="Arial" pitchFamily="34" charset="0"/>
                </a:rPr>
                <a:t>Защита прав членов Профсоюза</a:t>
              </a:r>
              <a:endParaRPr lang="zh-CN" altLang="en-US" sz="3600" b="1" dirty="0" smtClean="0">
                <a:solidFill>
                  <a:srgbClr val="049AA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103987" y="1131381"/>
              <a:ext cx="5245916" cy="337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altLang="zh-CN" sz="20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участие в работе общественных советов – способ защиты прав работников образования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4" name="TextBox 11"/>
          <p:cNvSpPr txBox="1"/>
          <p:nvPr/>
        </p:nvSpPr>
        <p:spPr>
          <a:xfrm>
            <a:off x="4800339" y="3715513"/>
            <a:ext cx="562901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1920" marR="0" lvl="1" indent="-1219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altLang="zh-CN" sz="2000" noProof="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Общественный совет при </a:t>
            </a:r>
            <a:r>
              <a:rPr lang="ru-RU" altLang="zh-CN" sz="20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Департаменте </a:t>
            </a:r>
          </a:p>
          <a:p>
            <a:pPr marL="121920" marR="0" lvl="1" indent="-1219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altLang="zh-CN" sz="20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  образования и науки Тюменской области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3527698" y="4808249"/>
            <a:ext cx="77291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1920" lvl="1" indent="-121920">
              <a:buFont typeface="Arial" panose="020B0604020202020204" pitchFamily="34" charset="0"/>
              <a:buChar char="•"/>
              <a:defRPr/>
            </a:pPr>
            <a:r>
              <a:rPr lang="ru-RU" altLang="zh-CN" sz="20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Городская комиссия по аттестации руководящих кадров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34413" y="5647797"/>
            <a:ext cx="1175758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1920" lvl="1" indent="-121920">
              <a:buFont typeface="Arial" panose="020B0604020202020204" pitchFamily="34" charset="0"/>
              <a:buChar char="•"/>
              <a:defRPr/>
            </a:pPr>
            <a:r>
              <a:rPr lang="ru-RU" altLang="zh-CN" sz="20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Городская трёхсторонняя комиссия по урегулированию социально - трудовых отношений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组合 17"/>
          <p:cNvGrpSpPr/>
          <p:nvPr/>
        </p:nvGrpSpPr>
        <p:grpSpPr>
          <a:xfrm>
            <a:off x="11014363" y="322118"/>
            <a:ext cx="831273" cy="374073"/>
            <a:chOff x="11014363" y="322118"/>
            <a:chExt cx="831273" cy="374073"/>
          </a:xfrm>
        </p:grpSpPr>
        <p:sp>
          <p:nvSpPr>
            <p:cNvPr id="19" name="矩形: 圆角 18"/>
            <p:cNvSpPr/>
            <p:nvPr/>
          </p:nvSpPr>
          <p:spPr>
            <a:xfrm>
              <a:off x="11014363" y="322118"/>
              <a:ext cx="831273" cy="374073"/>
            </a:xfrm>
            <a:prstGeom prst="roundRect">
              <a:avLst/>
            </a:prstGeom>
            <a:gradFill>
              <a:gsLst>
                <a:gs pos="0">
                  <a:srgbClr val="049AAB"/>
                </a:gs>
                <a:gs pos="100000">
                  <a:srgbClr val="01304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014363" y="357637"/>
              <a:ext cx="784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1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LOGO</a:t>
              </a:r>
              <a:endParaRPr kumimoji="0" lang="zh-CN" altLang="en-US" sz="16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10997513" y="313038"/>
            <a:ext cx="947351" cy="3847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endParaRPr lang="zh-CN" altLang="en-US" sz="25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1" name="文本框 59"/>
          <p:cNvSpPr txBox="1"/>
          <p:nvPr/>
        </p:nvSpPr>
        <p:spPr>
          <a:xfrm>
            <a:off x="2109120" y="266503"/>
            <a:ext cx="870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Тюменская городская организация Профсоюза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58"/>
          <p:cNvSpPr txBox="1"/>
          <p:nvPr/>
        </p:nvSpPr>
        <p:spPr>
          <a:xfrm>
            <a:off x="1128173" y="143392"/>
            <a:ext cx="22336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altLang="zh-CN" sz="3600" b="1" dirty="0" smtClean="0">
                <a:solidFill>
                  <a:srgbClr val="049AAB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2020</a:t>
            </a:r>
            <a:endParaRPr lang="zh-CN" altLang="en-US" sz="3600" b="1" dirty="0">
              <a:solidFill>
                <a:srgbClr val="049AAB"/>
              </a:solidFill>
              <a:latin typeface="Microsoft Yi Baiti" panose="03000500000000000000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 bldLvl="0" animBg="1"/>
      <p:bldP spid="18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4500"/>
          <a:stretch>
            <a:fillRect/>
          </a:stretch>
        </p:blipFill>
        <p:spPr>
          <a:xfrm>
            <a:off x="9083040" y="-121920"/>
            <a:ext cx="310896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96" y="-402521"/>
            <a:ext cx="6533204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5" r="9145"/>
          <a:stretch>
            <a:fillRect/>
          </a:stretch>
        </p:blipFill>
        <p:spPr>
          <a:xfrm>
            <a:off x="-29796" y="1211580"/>
            <a:ext cx="5718387" cy="4191000"/>
          </a:xfrm>
          <a:prstGeom prst="rect">
            <a:avLst/>
          </a:prstGeom>
        </p:spPr>
      </p:pic>
      <p:grpSp>
        <p:nvGrpSpPr>
          <p:cNvPr id="2" name="组合 9"/>
          <p:cNvGrpSpPr/>
          <p:nvPr/>
        </p:nvGrpSpPr>
        <p:grpSpPr>
          <a:xfrm>
            <a:off x="3695700" y="1035394"/>
            <a:ext cx="8086715" cy="1841156"/>
            <a:chOff x="6071960" y="-337333"/>
            <a:chExt cx="5025081" cy="1200329"/>
          </a:xfrm>
        </p:grpSpPr>
        <p:sp>
          <p:nvSpPr>
            <p:cNvPr id="11" name="文本框 10"/>
            <p:cNvSpPr txBox="1"/>
            <p:nvPr/>
          </p:nvSpPr>
          <p:spPr>
            <a:xfrm>
              <a:off x="6071960" y="-337333"/>
              <a:ext cx="5025081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Arial" pitchFamily="34" charset="0"/>
                  <a:ea typeface="Microsoft Yi Baiti" panose="03000500000000000000" pitchFamily="66" charset="0"/>
                  <a:cs typeface="Arial" pitchFamily="34" charset="0"/>
                </a:rPr>
                <a:t>Защита прав членов Профсоюза</a:t>
              </a:r>
              <a:endParaRPr lang="zh-CN" altLang="en-US" sz="3600" b="1" dirty="0">
                <a:solidFill>
                  <a:srgbClr val="049AA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72242" y="84986"/>
              <a:ext cx="2764094" cy="260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традиционные формы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TextBox 11"/>
          <p:cNvSpPr txBox="1"/>
          <p:nvPr/>
        </p:nvSpPr>
        <p:spPr>
          <a:xfrm>
            <a:off x="6471278" y="2301449"/>
            <a:ext cx="47614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21920" lvl="1" indent="-121920">
              <a:buFont typeface="Arial" panose="020B0604020202020204" pitchFamily="34" charset="0"/>
              <a:buChar char="•"/>
            </a:pPr>
            <a:r>
              <a:rPr lang="ru-RU" altLang="zh-CN" sz="20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Информационно-методическая работа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5838075" y="2872590"/>
            <a:ext cx="448289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21920" lvl="1" indent="-121920">
              <a:buFont typeface="Arial" panose="020B0604020202020204" pitchFamily="34" charset="0"/>
              <a:buChar char="•"/>
            </a:pPr>
            <a:r>
              <a:rPr lang="ru-RU" altLang="zh-CN" sz="20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Нормативно-правовая деятельность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880650" y="5845108"/>
            <a:ext cx="65346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1920" lvl="1" indent="-121920">
              <a:buFont typeface="Arial" panose="020B0604020202020204" pitchFamily="34" charset="0"/>
              <a:buChar char="•"/>
            </a:pPr>
            <a:r>
              <a:rPr lang="ru-RU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Участие в рассмотрении индивидуальных трудовых споров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3633211" y="6250909"/>
            <a:ext cx="68895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1920" lvl="1" indent="-121920">
              <a:buFont typeface="Arial" panose="020B0604020202020204" pitchFamily="34" charset="0"/>
              <a:buChar char="•"/>
            </a:pPr>
            <a:r>
              <a:rPr lang="ru-RU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Контроль за соблюдением трудового законодательства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17"/>
          <p:cNvGrpSpPr/>
          <p:nvPr/>
        </p:nvGrpSpPr>
        <p:grpSpPr>
          <a:xfrm>
            <a:off x="11014363" y="322118"/>
            <a:ext cx="831273" cy="374073"/>
            <a:chOff x="11014363" y="322118"/>
            <a:chExt cx="831273" cy="374073"/>
          </a:xfrm>
        </p:grpSpPr>
        <p:sp>
          <p:nvSpPr>
            <p:cNvPr id="19" name="矩形: 圆角 18"/>
            <p:cNvSpPr/>
            <p:nvPr/>
          </p:nvSpPr>
          <p:spPr>
            <a:xfrm>
              <a:off x="11014363" y="322118"/>
              <a:ext cx="831273" cy="374073"/>
            </a:xfrm>
            <a:prstGeom prst="roundRect">
              <a:avLst/>
            </a:prstGeom>
            <a:gradFill>
              <a:gsLst>
                <a:gs pos="0">
                  <a:srgbClr val="049AAB"/>
                </a:gs>
                <a:gs pos="100000">
                  <a:srgbClr val="01304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014363" y="357637"/>
              <a:ext cx="784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LOGO</a:t>
              </a:r>
              <a:endParaRPr lang="zh-CN" altLang="en-US" sz="16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Рисунок 17" descr="https://www.pikpng.com/pngl/b/423-4235865_loud-speaker-volume-up-comments-volume-up-drawing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9681" y="2147266"/>
            <a:ext cx="848497" cy="60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s://berserkon.com/images/law-clipart-official-document-3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3299" y="3396409"/>
            <a:ext cx="802125" cy="85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s://img2.freepng.ru/20190206/fso/kisspng-clip-art-computer-icons-portable-network-graphics-my-boss-scolds-me-free-material-5c5aa3e3895cd8.332834231549444067562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7730" y="5349130"/>
            <a:ext cx="1202920" cy="85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s://elstroy-company.ru/images/popup_1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5729" y="5745144"/>
            <a:ext cx="568411" cy="79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259"/>
          <p:cNvSpPr>
            <a:spLocks noChangeArrowheads="1"/>
          </p:cNvSpPr>
          <p:nvPr/>
        </p:nvSpPr>
        <p:spPr bwMode="auto">
          <a:xfrm>
            <a:off x="10925620" y="205819"/>
            <a:ext cx="1274618" cy="787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Председатель ТГОП </a:t>
            </a:r>
          </a:p>
          <a:p>
            <a:pPr>
              <a:buNone/>
            </a:pPr>
            <a:r>
              <a:rPr lang="ru-RU" altLang="zh-CN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zh-CN" altLang="en-US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6" name="文本框 59"/>
          <p:cNvSpPr txBox="1"/>
          <p:nvPr/>
        </p:nvSpPr>
        <p:spPr>
          <a:xfrm>
            <a:off x="2109120" y="266503"/>
            <a:ext cx="870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Тюменская городская организация Профсоюза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58"/>
          <p:cNvSpPr txBox="1"/>
          <p:nvPr/>
        </p:nvSpPr>
        <p:spPr>
          <a:xfrm>
            <a:off x="1128173" y="143392"/>
            <a:ext cx="22336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altLang="zh-CN" sz="3600" b="1" dirty="0" smtClean="0">
                <a:solidFill>
                  <a:srgbClr val="049AAB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2020</a:t>
            </a:r>
            <a:endParaRPr lang="zh-CN" altLang="en-US" sz="3600" b="1" dirty="0">
              <a:solidFill>
                <a:srgbClr val="049AAB"/>
              </a:solidFill>
              <a:latin typeface="Microsoft Yi Baiti" panose="03000500000000000000" pitchFamily="66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4986761" y="4707492"/>
            <a:ext cx="674444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ru-RU" altLang="zh-CN" sz="14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Положение </a:t>
            </a:r>
            <a:r>
              <a:rPr lang="ru-RU" sz="1400" dirty="0"/>
              <a:t>«О поощрении профсоюзного актива, членов Профсоюза, </a:t>
            </a:r>
            <a:endParaRPr lang="ru-RU" sz="1400" dirty="0" smtClean="0"/>
          </a:p>
          <a:p>
            <a:pPr marL="0" lvl="1"/>
            <a:r>
              <a:rPr lang="ru-RU" sz="1400" dirty="0" smtClean="0"/>
              <a:t>состоящих </a:t>
            </a:r>
            <a:r>
              <a:rPr lang="ru-RU" sz="1400" dirty="0"/>
              <a:t>на профсоюзном учете в первичных профсоюзных </a:t>
            </a:r>
            <a:r>
              <a:rPr lang="ru-RU" sz="1400" dirty="0" smtClean="0"/>
              <a:t>организациях</a:t>
            </a:r>
            <a:r>
              <a:rPr lang="ru-RU" sz="1400" dirty="0"/>
              <a:t>, являющихся структурными подразделениями </a:t>
            </a:r>
            <a:r>
              <a:rPr lang="ru-RU" sz="1400" dirty="0" smtClean="0"/>
              <a:t>Тюменской </a:t>
            </a:r>
            <a:r>
              <a:rPr lang="ru-RU" sz="1400" dirty="0"/>
              <a:t>городской организации Профсоюза работников </a:t>
            </a:r>
            <a:r>
              <a:rPr lang="ru-RU" sz="1400" dirty="0" smtClean="0"/>
              <a:t>народного </a:t>
            </a:r>
            <a:r>
              <a:rPr lang="ru-RU" sz="1400" dirty="0"/>
              <a:t>образования и науки Российской Федерации»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1"/>
          <p:cNvSpPr txBox="1"/>
          <p:nvPr/>
        </p:nvSpPr>
        <p:spPr>
          <a:xfrm>
            <a:off x="5338579" y="3255941"/>
            <a:ext cx="6782178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1"/>
            <a:r>
              <a:rPr lang="ru-RU" altLang="zh-CN" sz="14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Положение </a:t>
            </a:r>
            <a:r>
              <a:rPr lang="ru-RU" sz="1400" dirty="0" smtClean="0"/>
              <a:t>«</a:t>
            </a:r>
            <a:r>
              <a:rPr lang="ru-RU" sz="1400" dirty="0"/>
              <a:t>Об оказании  материальной помощи членам Профсоюза, </a:t>
            </a:r>
            <a:endParaRPr lang="ru-RU" sz="1400" dirty="0" smtClean="0"/>
          </a:p>
          <a:p>
            <a:pPr marL="0" lvl="1"/>
            <a:r>
              <a:rPr lang="ru-RU" sz="1400" dirty="0" smtClean="0"/>
              <a:t>состоящим </a:t>
            </a:r>
            <a:r>
              <a:rPr lang="ru-RU" sz="1400" dirty="0"/>
              <a:t>на профсоюзном учете в первичных профсоюзных </a:t>
            </a:r>
            <a:endParaRPr lang="ru-RU" sz="1400" dirty="0" smtClean="0"/>
          </a:p>
          <a:p>
            <a:pPr marL="0" lvl="1"/>
            <a:r>
              <a:rPr lang="ru-RU" sz="1400" dirty="0" smtClean="0"/>
              <a:t>организациях</a:t>
            </a:r>
            <a:r>
              <a:rPr lang="ru-RU" sz="1400" dirty="0"/>
              <a:t>, являющихся структурными подразделениями Тюменской </a:t>
            </a:r>
            <a:endParaRPr lang="ru-RU" sz="1400" dirty="0" smtClean="0"/>
          </a:p>
          <a:p>
            <a:pPr marL="0" lvl="1"/>
            <a:r>
              <a:rPr lang="ru-RU" sz="1400" dirty="0" smtClean="0"/>
              <a:t>городской </a:t>
            </a:r>
            <a:r>
              <a:rPr lang="ru-RU" sz="1400" dirty="0"/>
              <a:t>организации Профсоюза работников народного образования </a:t>
            </a:r>
            <a:endParaRPr lang="ru-RU" sz="1400" dirty="0" smtClean="0"/>
          </a:p>
          <a:p>
            <a:pPr marL="0" lvl="1"/>
            <a:r>
              <a:rPr lang="ru-RU" sz="1400" dirty="0" smtClean="0"/>
              <a:t>и </a:t>
            </a:r>
            <a:r>
              <a:rPr lang="ru-RU" sz="1400" dirty="0"/>
              <a:t>науки Российской Федерации, из средств  </a:t>
            </a:r>
            <a:r>
              <a:rPr lang="ru-RU" sz="1400" dirty="0" smtClean="0"/>
              <a:t>Тюменской </a:t>
            </a:r>
            <a:r>
              <a:rPr lang="ru-RU" sz="1400" dirty="0"/>
              <a:t>городской </a:t>
            </a:r>
            <a:r>
              <a:rPr lang="ru-RU" sz="1400" dirty="0" smtClean="0"/>
              <a:t>организации </a:t>
            </a:r>
          </a:p>
          <a:p>
            <a:pPr marL="0" lvl="1"/>
            <a:r>
              <a:rPr lang="ru-RU" sz="1400" dirty="0" smtClean="0"/>
              <a:t>Профсоюза </a:t>
            </a:r>
            <a:r>
              <a:rPr lang="ru-RU" sz="1400" dirty="0"/>
              <a:t>работников </a:t>
            </a:r>
            <a:r>
              <a:rPr lang="ru-RU" sz="1400" dirty="0" smtClean="0"/>
              <a:t>народного </a:t>
            </a:r>
            <a:r>
              <a:rPr lang="ru-RU" sz="1400" dirty="0"/>
              <a:t>образования и науки Российской Федерации»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4" grpId="0" bldLvl="0" animBg="1"/>
      <p:bldP spid="24" grpId="1" bldLvl="0" animBg="1"/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箭头3"/>
          <p:cNvSpPr>
            <a:spLocks noChangeArrowheads="1"/>
          </p:cNvSpPr>
          <p:nvPr/>
        </p:nvSpPr>
        <p:spPr bwMode="auto">
          <a:xfrm flipV="1">
            <a:off x="702792" y="3569504"/>
            <a:ext cx="1092200" cy="1521884"/>
          </a:xfrm>
          <a:custGeom>
            <a:avLst/>
            <a:gdLst/>
            <a:ahLst/>
            <a:cxnLst>
              <a:cxn ang="0">
                <a:pos x="118" y="1044"/>
              </a:cxn>
              <a:cxn ang="0">
                <a:pos x="128" y="340"/>
              </a:cxn>
              <a:cxn ang="0">
                <a:pos x="264" y="210"/>
              </a:cxn>
              <a:cxn ang="0">
                <a:pos x="720" y="202"/>
              </a:cxn>
              <a:cxn ang="0">
                <a:pos x="720" y="320"/>
              </a:cxn>
              <a:cxn ang="0">
                <a:pos x="933" y="153"/>
              </a:cxn>
              <a:cxn ang="0">
                <a:pos x="712" y="0"/>
              </a:cxn>
              <a:cxn ang="0">
                <a:pos x="714" y="92"/>
              </a:cxn>
              <a:cxn ang="0">
                <a:pos x="234" y="94"/>
              </a:cxn>
              <a:cxn ang="0">
                <a:pos x="0" y="298"/>
              </a:cxn>
              <a:cxn ang="0">
                <a:pos x="0" y="1058"/>
              </a:cxn>
              <a:cxn ang="0">
                <a:pos x="118" y="1044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A6A6A6"/>
          </a:solidFill>
          <a:ln w="9525">
            <a:noFill/>
            <a:round/>
          </a:ln>
        </p:spPr>
        <p:txBody>
          <a:bodyPr wrap="none" lIns="82815" tIns="41407" rIns="82815" bIns="41407" anchor="ctr"/>
          <a:lstStyle/>
          <a:p>
            <a:endParaRPr lang="zh-CN" altLang="en-US" sz="1200" dirty="0">
              <a:solidFill>
                <a:srgbClr val="000000"/>
              </a:solidFill>
            </a:endParaRPr>
          </a:p>
        </p:txBody>
      </p:sp>
      <p:sp>
        <p:nvSpPr>
          <p:cNvPr id="29" name="箭头1"/>
          <p:cNvSpPr>
            <a:spLocks noChangeArrowheads="1"/>
          </p:cNvSpPr>
          <p:nvPr/>
        </p:nvSpPr>
        <p:spPr bwMode="auto">
          <a:xfrm>
            <a:off x="738386" y="2159589"/>
            <a:ext cx="1092200" cy="1763183"/>
          </a:xfrm>
          <a:custGeom>
            <a:avLst/>
            <a:gdLst/>
            <a:ahLst/>
            <a:cxnLst>
              <a:cxn ang="0">
                <a:pos x="118" y="1044"/>
              </a:cxn>
              <a:cxn ang="0">
                <a:pos x="128" y="340"/>
              </a:cxn>
              <a:cxn ang="0">
                <a:pos x="264" y="210"/>
              </a:cxn>
              <a:cxn ang="0">
                <a:pos x="720" y="202"/>
              </a:cxn>
              <a:cxn ang="0">
                <a:pos x="720" y="320"/>
              </a:cxn>
              <a:cxn ang="0">
                <a:pos x="933" y="153"/>
              </a:cxn>
              <a:cxn ang="0">
                <a:pos x="712" y="0"/>
              </a:cxn>
              <a:cxn ang="0">
                <a:pos x="714" y="92"/>
              </a:cxn>
              <a:cxn ang="0">
                <a:pos x="234" y="94"/>
              </a:cxn>
              <a:cxn ang="0">
                <a:pos x="0" y="298"/>
              </a:cxn>
              <a:cxn ang="0">
                <a:pos x="0" y="1058"/>
              </a:cxn>
              <a:cxn ang="0">
                <a:pos x="118" y="1044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A6A6A6"/>
          </a:solidFill>
          <a:ln w="9525">
            <a:noFill/>
            <a:round/>
          </a:ln>
        </p:spPr>
        <p:txBody>
          <a:bodyPr wrap="none" lIns="82815" tIns="41407" rIns="82815" bIns="41407" anchor="ctr"/>
          <a:lstStyle/>
          <a:p>
            <a:endParaRPr lang="zh-CN" altLang="en-US" sz="1200" dirty="0">
              <a:solidFill>
                <a:srgbClr val="000000"/>
              </a:solidFill>
            </a:endParaRPr>
          </a:p>
        </p:txBody>
      </p:sp>
      <p:sp>
        <p:nvSpPr>
          <p:cNvPr id="30" name="文本1"/>
          <p:cNvSpPr>
            <a:spLocks noChangeArrowheads="1"/>
          </p:cNvSpPr>
          <p:nvPr/>
        </p:nvSpPr>
        <p:spPr bwMode="auto">
          <a:xfrm>
            <a:off x="2910019" y="1946134"/>
            <a:ext cx="8565159" cy="874595"/>
          </a:xfrm>
          <a:prstGeom prst="roundRect">
            <a:avLst>
              <a:gd name="adj" fmla="val 11505"/>
            </a:avLst>
          </a:prstGeom>
          <a:noFill/>
          <a:ln w="15875">
            <a:solidFill>
              <a:schemeClr val="bg1">
                <a:lumMod val="75000"/>
              </a:schemeClr>
            </a:solidFill>
            <a:round/>
          </a:ln>
        </p:spPr>
        <p:txBody>
          <a:bodyPr lIns="82815" tIns="41407" rIns="82815" bIns="41407" anchor="ctr"/>
          <a:lstStyle/>
          <a:p>
            <a:pPr>
              <a:lnSpc>
                <a:spcPct val="120000"/>
              </a:lnSpc>
            </a:pPr>
            <a:r>
              <a:rPr lang="ru-RU" altLang="zh-CN" sz="23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Субсидии на покупку жилья</a:t>
            </a:r>
            <a:endParaRPr lang="zh-CN" altLang="zh-CN" sz="23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标题1"/>
          <p:cNvSpPr>
            <a:spLocks noChangeArrowheads="1"/>
          </p:cNvSpPr>
          <p:nvPr/>
        </p:nvSpPr>
        <p:spPr bwMode="auto">
          <a:xfrm>
            <a:off x="1896825" y="1950445"/>
            <a:ext cx="890767" cy="879239"/>
          </a:xfrm>
          <a:prstGeom prst="roundRect">
            <a:avLst>
              <a:gd name="adj" fmla="val 11921"/>
            </a:avLst>
          </a:prstGeom>
          <a:solidFill>
            <a:srgbClr val="9BD744"/>
          </a:solidFill>
          <a:ln w="25400">
            <a:noFill/>
            <a:round/>
          </a:ln>
        </p:spPr>
        <p:txBody>
          <a:bodyPr lIns="82815" tIns="41407" rIns="82815" bIns="41407" anchor="ctr"/>
          <a:lstStyle/>
          <a:p>
            <a:pPr algn="ctr">
              <a:lnSpc>
                <a:spcPct val="120000"/>
              </a:lnSpc>
            </a:pPr>
            <a:endParaRPr lang="zh-CN" altLang="zh-CN" sz="1600" b="1" dirty="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2"/>
          <p:cNvSpPr>
            <a:spLocks noChangeArrowheads="1"/>
          </p:cNvSpPr>
          <p:nvPr/>
        </p:nvSpPr>
        <p:spPr bwMode="auto">
          <a:xfrm>
            <a:off x="2926797" y="3112940"/>
            <a:ext cx="8531603" cy="873047"/>
          </a:xfrm>
          <a:prstGeom prst="roundRect">
            <a:avLst>
              <a:gd name="adj" fmla="val 11505"/>
            </a:avLst>
          </a:prstGeom>
          <a:noFill/>
          <a:ln w="15875">
            <a:solidFill>
              <a:schemeClr val="bg1">
                <a:lumMod val="75000"/>
              </a:schemeClr>
            </a:solidFill>
            <a:round/>
          </a:ln>
        </p:spPr>
        <p:txBody>
          <a:bodyPr lIns="82815" tIns="41407" rIns="82815" bIns="41407" anchor="ctr"/>
          <a:lstStyle/>
          <a:p>
            <a:pPr>
              <a:lnSpc>
                <a:spcPct val="120000"/>
              </a:lnSpc>
            </a:pPr>
            <a:r>
              <a:rPr lang="ru-RU" altLang="zh-CN" sz="23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Социальный найм жилья</a:t>
            </a:r>
            <a:endParaRPr lang="zh-CN" altLang="zh-CN" sz="23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标题2"/>
          <p:cNvSpPr>
            <a:spLocks noChangeArrowheads="1"/>
          </p:cNvSpPr>
          <p:nvPr/>
        </p:nvSpPr>
        <p:spPr bwMode="auto">
          <a:xfrm>
            <a:off x="1863269" y="3140381"/>
            <a:ext cx="890767" cy="873047"/>
          </a:xfrm>
          <a:prstGeom prst="roundRect">
            <a:avLst>
              <a:gd name="adj" fmla="val 11921"/>
            </a:avLst>
          </a:prstGeom>
          <a:solidFill>
            <a:srgbClr val="049AAB"/>
          </a:solidFill>
          <a:ln w="25400">
            <a:noFill/>
            <a:round/>
          </a:ln>
        </p:spPr>
        <p:txBody>
          <a:bodyPr lIns="82815" tIns="41407" rIns="82815" bIns="41407" anchor="ctr"/>
          <a:lstStyle/>
          <a:p>
            <a:pPr algn="ctr">
              <a:lnSpc>
                <a:spcPct val="120000"/>
              </a:lnSpc>
            </a:pPr>
            <a:endParaRPr lang="zh-CN" altLang="zh-CN" sz="1600" b="1" dirty="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3"/>
          <p:cNvSpPr>
            <a:spLocks noChangeArrowheads="1"/>
          </p:cNvSpPr>
          <p:nvPr/>
        </p:nvSpPr>
        <p:spPr bwMode="auto">
          <a:xfrm>
            <a:off x="2919544" y="5446859"/>
            <a:ext cx="8607104" cy="863759"/>
          </a:xfrm>
          <a:prstGeom prst="roundRect">
            <a:avLst>
              <a:gd name="adj" fmla="val 11505"/>
            </a:avLst>
          </a:prstGeom>
          <a:noFill/>
          <a:ln w="15875">
            <a:solidFill>
              <a:schemeClr val="bg1">
                <a:lumMod val="75000"/>
              </a:schemeClr>
            </a:solidFill>
            <a:round/>
          </a:ln>
        </p:spPr>
        <p:txBody>
          <a:bodyPr lIns="82815" tIns="41407" rIns="82815" bIns="41407" anchor="ctr"/>
          <a:lstStyle/>
          <a:p>
            <a:pPr>
              <a:lnSpc>
                <a:spcPct val="120000"/>
              </a:lnSpc>
            </a:pPr>
            <a:r>
              <a:rPr lang="ru-RU" altLang="zh-CN" sz="23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Компенсационная выплата на оздоровление</a:t>
            </a:r>
            <a:endParaRPr lang="zh-CN" altLang="zh-CN" sz="23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标题3"/>
          <p:cNvSpPr>
            <a:spLocks noChangeArrowheads="1"/>
          </p:cNvSpPr>
          <p:nvPr/>
        </p:nvSpPr>
        <p:spPr bwMode="auto">
          <a:xfrm>
            <a:off x="1888436" y="4304996"/>
            <a:ext cx="890767" cy="863759"/>
          </a:xfrm>
          <a:prstGeom prst="roundRect">
            <a:avLst>
              <a:gd name="adj" fmla="val 11921"/>
            </a:avLst>
          </a:prstGeom>
          <a:solidFill>
            <a:srgbClr val="01304C"/>
          </a:solidFill>
          <a:ln w="25400">
            <a:noFill/>
            <a:round/>
          </a:ln>
        </p:spPr>
        <p:txBody>
          <a:bodyPr lIns="82815" tIns="41407" rIns="82815" bIns="41407" anchor="ctr"/>
          <a:lstStyle/>
          <a:p>
            <a:pPr algn="ctr">
              <a:lnSpc>
                <a:spcPct val="120000"/>
              </a:lnSpc>
            </a:pPr>
            <a:endParaRPr lang="zh-CN" altLang="zh-CN" sz="1600" b="1" dirty="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10997513" y="313038"/>
            <a:ext cx="947351" cy="3847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endParaRPr lang="zh-CN" altLang="en-US" sz="25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文本框 59"/>
          <p:cNvSpPr txBox="1"/>
          <p:nvPr/>
        </p:nvSpPr>
        <p:spPr>
          <a:xfrm>
            <a:off x="2219324" y="266503"/>
            <a:ext cx="8596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Льготы, гарантии, компенсации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58"/>
          <p:cNvSpPr txBox="1"/>
          <p:nvPr/>
        </p:nvSpPr>
        <p:spPr>
          <a:xfrm>
            <a:off x="1128173" y="143392"/>
            <a:ext cx="223361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altLang="zh-CN" sz="3600" b="1" dirty="0" smtClean="0">
                <a:solidFill>
                  <a:srgbClr val="049AAB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2020</a:t>
            </a:r>
            <a:endParaRPr lang="zh-CN" altLang="en-US" sz="3600" b="1" dirty="0">
              <a:solidFill>
                <a:srgbClr val="049AAB"/>
              </a:solidFill>
              <a:latin typeface="Microsoft Yi Baiti" panose="03000500000000000000" pitchFamily="66" charset="0"/>
            </a:endParaRPr>
          </a:p>
        </p:txBody>
      </p:sp>
      <p:sp>
        <p:nvSpPr>
          <p:cNvPr id="19" name="文本1"/>
          <p:cNvSpPr>
            <a:spLocks noChangeArrowheads="1"/>
          </p:cNvSpPr>
          <p:nvPr/>
        </p:nvSpPr>
        <p:spPr bwMode="auto">
          <a:xfrm>
            <a:off x="2937458" y="4266914"/>
            <a:ext cx="8642058" cy="874595"/>
          </a:xfrm>
          <a:prstGeom prst="roundRect">
            <a:avLst>
              <a:gd name="adj" fmla="val 11505"/>
            </a:avLst>
          </a:prstGeom>
          <a:noFill/>
          <a:ln w="15875">
            <a:solidFill>
              <a:schemeClr val="bg1">
                <a:lumMod val="75000"/>
              </a:schemeClr>
            </a:solidFill>
            <a:round/>
          </a:ln>
        </p:spPr>
        <p:txBody>
          <a:bodyPr lIns="82815" tIns="41407" rIns="82815" bIns="41407" anchor="ctr"/>
          <a:lstStyle/>
          <a:p>
            <a:pPr>
              <a:lnSpc>
                <a:spcPct val="120000"/>
              </a:lnSpc>
            </a:pPr>
            <a:r>
              <a:rPr lang="ru-RU" altLang="zh-CN" sz="23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Единовременная выплата при выходе на пенсию</a:t>
            </a:r>
            <a:endParaRPr lang="zh-CN" altLang="zh-CN" sz="23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标题1"/>
          <p:cNvSpPr>
            <a:spLocks noChangeArrowheads="1"/>
          </p:cNvSpPr>
          <p:nvPr/>
        </p:nvSpPr>
        <p:spPr bwMode="auto">
          <a:xfrm>
            <a:off x="1898223" y="5416497"/>
            <a:ext cx="890767" cy="879239"/>
          </a:xfrm>
          <a:prstGeom prst="roundRect">
            <a:avLst>
              <a:gd name="adj" fmla="val 11921"/>
            </a:avLst>
          </a:prstGeom>
          <a:solidFill>
            <a:srgbClr val="9BD744"/>
          </a:solidFill>
          <a:ln w="25400">
            <a:noFill/>
            <a:round/>
          </a:ln>
        </p:spPr>
        <p:txBody>
          <a:bodyPr lIns="82815" tIns="41407" rIns="82815" bIns="41407" anchor="ctr"/>
          <a:lstStyle/>
          <a:p>
            <a:pPr algn="ctr">
              <a:lnSpc>
                <a:spcPct val="120000"/>
              </a:lnSpc>
            </a:pPr>
            <a:endParaRPr lang="zh-CN" altLang="zh-CN" sz="1600" b="1" dirty="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箭头1"/>
          <p:cNvSpPr>
            <a:spLocks noChangeArrowheads="1"/>
          </p:cNvSpPr>
          <p:nvPr/>
        </p:nvSpPr>
        <p:spPr bwMode="auto">
          <a:xfrm>
            <a:off x="740921" y="3233641"/>
            <a:ext cx="1092200" cy="1763183"/>
          </a:xfrm>
          <a:custGeom>
            <a:avLst/>
            <a:gdLst/>
            <a:ahLst/>
            <a:cxnLst>
              <a:cxn ang="0">
                <a:pos x="118" y="1044"/>
              </a:cxn>
              <a:cxn ang="0">
                <a:pos x="128" y="340"/>
              </a:cxn>
              <a:cxn ang="0">
                <a:pos x="264" y="210"/>
              </a:cxn>
              <a:cxn ang="0">
                <a:pos x="720" y="202"/>
              </a:cxn>
              <a:cxn ang="0">
                <a:pos x="720" y="320"/>
              </a:cxn>
              <a:cxn ang="0">
                <a:pos x="933" y="153"/>
              </a:cxn>
              <a:cxn ang="0">
                <a:pos x="712" y="0"/>
              </a:cxn>
              <a:cxn ang="0">
                <a:pos x="714" y="92"/>
              </a:cxn>
              <a:cxn ang="0">
                <a:pos x="234" y="94"/>
              </a:cxn>
              <a:cxn ang="0">
                <a:pos x="0" y="298"/>
              </a:cxn>
              <a:cxn ang="0">
                <a:pos x="0" y="1058"/>
              </a:cxn>
              <a:cxn ang="0">
                <a:pos x="118" y="1044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A6A6A6"/>
          </a:solidFill>
          <a:ln w="9525">
            <a:noFill/>
            <a:round/>
          </a:ln>
        </p:spPr>
        <p:txBody>
          <a:bodyPr wrap="none" lIns="82815" tIns="41407" rIns="82815" bIns="41407" anchor="ctr"/>
          <a:lstStyle/>
          <a:p>
            <a:endParaRPr lang="zh-CN" altLang="en-US" sz="1200" dirty="0">
              <a:solidFill>
                <a:srgbClr val="000000"/>
              </a:solidFill>
            </a:endParaRPr>
          </a:p>
        </p:txBody>
      </p:sp>
      <p:sp>
        <p:nvSpPr>
          <p:cNvPr id="22" name="箭头3"/>
          <p:cNvSpPr>
            <a:spLocks noChangeArrowheads="1"/>
          </p:cNvSpPr>
          <p:nvPr/>
        </p:nvSpPr>
        <p:spPr bwMode="auto">
          <a:xfrm flipV="1">
            <a:off x="704190" y="4367856"/>
            <a:ext cx="1092200" cy="1521884"/>
          </a:xfrm>
          <a:custGeom>
            <a:avLst/>
            <a:gdLst/>
            <a:ahLst/>
            <a:cxnLst>
              <a:cxn ang="0">
                <a:pos x="118" y="1044"/>
              </a:cxn>
              <a:cxn ang="0">
                <a:pos x="128" y="340"/>
              </a:cxn>
              <a:cxn ang="0">
                <a:pos x="264" y="210"/>
              </a:cxn>
              <a:cxn ang="0">
                <a:pos x="720" y="202"/>
              </a:cxn>
              <a:cxn ang="0">
                <a:pos x="720" y="320"/>
              </a:cxn>
              <a:cxn ang="0">
                <a:pos x="933" y="153"/>
              </a:cxn>
              <a:cxn ang="0">
                <a:pos x="712" y="0"/>
              </a:cxn>
              <a:cxn ang="0">
                <a:pos x="714" y="92"/>
              </a:cxn>
              <a:cxn ang="0">
                <a:pos x="234" y="94"/>
              </a:cxn>
              <a:cxn ang="0">
                <a:pos x="0" y="298"/>
              </a:cxn>
              <a:cxn ang="0">
                <a:pos x="0" y="1058"/>
              </a:cxn>
              <a:cxn ang="0">
                <a:pos x="118" y="1044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A6A6A6"/>
          </a:solidFill>
          <a:ln w="9525">
            <a:noFill/>
            <a:round/>
          </a:ln>
        </p:spPr>
        <p:txBody>
          <a:bodyPr wrap="none" lIns="82815" tIns="41407" rIns="82815" bIns="41407" anchor="ctr"/>
          <a:lstStyle/>
          <a:p>
            <a:endParaRPr lang="zh-CN" altLang="en-US" sz="1200" dirty="0">
              <a:solidFill>
                <a:srgbClr val="000000"/>
              </a:solidFill>
            </a:endParaRPr>
          </a:p>
        </p:txBody>
      </p:sp>
      <p:sp>
        <p:nvSpPr>
          <p:cNvPr id="36" name="Oval 19"/>
          <p:cNvSpPr>
            <a:spLocks noChangeArrowheads="1"/>
          </p:cNvSpPr>
          <p:nvPr/>
        </p:nvSpPr>
        <p:spPr bwMode="auto">
          <a:xfrm>
            <a:off x="133488" y="3509496"/>
            <a:ext cx="1191684" cy="1193800"/>
          </a:xfrm>
          <a:prstGeom prst="ellipse">
            <a:avLst/>
          </a:prstGeom>
          <a:solidFill>
            <a:srgbClr val="049AAB"/>
          </a:solidFill>
          <a:ln w="9525">
            <a:noFill/>
            <a:round/>
          </a:ln>
        </p:spPr>
        <p:txBody>
          <a:bodyPr lIns="82815" tIns="41407" rIns="82815" bIns="41407" anchor="ctr"/>
          <a:lstStyle/>
          <a:p>
            <a:pPr algn="ctr">
              <a:lnSpc>
                <a:spcPct val="120000"/>
              </a:lnSpc>
            </a:pPr>
            <a:r>
              <a:rPr lang="ru-RU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2020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166806" y="2190664"/>
            <a:ext cx="327171" cy="3439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Нашивка 24"/>
          <p:cNvSpPr/>
          <p:nvPr/>
        </p:nvSpPr>
        <p:spPr>
          <a:xfrm rot="5400000">
            <a:off x="2143037" y="3408470"/>
            <a:ext cx="327171" cy="3439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 rot="5400000">
            <a:off x="2176593" y="4574537"/>
            <a:ext cx="327171" cy="3439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Нашивка 36"/>
          <p:cNvSpPr/>
          <p:nvPr/>
        </p:nvSpPr>
        <p:spPr>
          <a:xfrm rot="5400000">
            <a:off x="2193371" y="5673495"/>
            <a:ext cx="327171" cy="3439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1728" y="1113368"/>
            <a:ext cx="11182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Общественный контроль за сохранением льгот, гарантий и компенсаций, предусмотренных региональным законодательством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标题1"/>
          <p:cNvSpPr>
            <a:spLocks noChangeArrowheads="1"/>
          </p:cNvSpPr>
          <p:nvPr/>
        </p:nvSpPr>
        <p:spPr bwMode="auto">
          <a:xfrm>
            <a:off x="8049975" y="1950444"/>
            <a:ext cx="1408350" cy="879239"/>
          </a:xfrm>
          <a:prstGeom prst="roundRect">
            <a:avLst>
              <a:gd name="adj" fmla="val 11921"/>
            </a:avLst>
          </a:prstGeom>
          <a:solidFill>
            <a:srgbClr val="9BD744"/>
          </a:solidFill>
          <a:ln w="25400">
            <a:noFill/>
            <a:round/>
          </a:ln>
        </p:spPr>
        <p:txBody>
          <a:bodyPr lIns="82815" tIns="41407" rIns="82815" bIns="41407" anchor="ctr"/>
          <a:lstStyle/>
          <a:p>
            <a:pPr algn="ctr">
              <a:lnSpc>
                <a:spcPct val="120000"/>
              </a:lnSpc>
            </a:pPr>
            <a:r>
              <a:rPr lang="ru-RU" altLang="zh-CN" sz="1600" b="1" dirty="0" smtClean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124 чел.</a:t>
            </a:r>
            <a:endParaRPr lang="zh-CN" altLang="zh-CN" sz="1600" b="1" dirty="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标题2"/>
          <p:cNvSpPr>
            <a:spLocks noChangeArrowheads="1"/>
          </p:cNvSpPr>
          <p:nvPr/>
        </p:nvSpPr>
        <p:spPr bwMode="auto">
          <a:xfrm>
            <a:off x="7578270" y="3102280"/>
            <a:ext cx="1356180" cy="873047"/>
          </a:xfrm>
          <a:prstGeom prst="roundRect">
            <a:avLst>
              <a:gd name="adj" fmla="val 11921"/>
            </a:avLst>
          </a:prstGeom>
          <a:solidFill>
            <a:srgbClr val="049AAB"/>
          </a:solidFill>
          <a:ln w="25400">
            <a:noFill/>
            <a:round/>
          </a:ln>
        </p:spPr>
        <p:txBody>
          <a:bodyPr lIns="82815" tIns="41407" rIns="82815" bIns="41407" anchor="ctr"/>
          <a:lstStyle/>
          <a:p>
            <a:pPr algn="ctr">
              <a:lnSpc>
                <a:spcPct val="120000"/>
              </a:lnSpc>
            </a:pPr>
            <a:r>
              <a:rPr lang="ru-RU" altLang="zh-CN" sz="1600" b="1" dirty="0" smtClean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103 чел.</a:t>
            </a:r>
            <a:endParaRPr lang="zh-CN" altLang="zh-CN" sz="1600" b="1" dirty="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标题3"/>
          <p:cNvSpPr>
            <a:spLocks noChangeArrowheads="1"/>
          </p:cNvSpPr>
          <p:nvPr/>
        </p:nvSpPr>
        <p:spPr bwMode="auto">
          <a:xfrm>
            <a:off x="10832411" y="4266895"/>
            <a:ext cx="1245289" cy="863759"/>
          </a:xfrm>
          <a:prstGeom prst="roundRect">
            <a:avLst>
              <a:gd name="adj" fmla="val 11921"/>
            </a:avLst>
          </a:prstGeom>
          <a:solidFill>
            <a:srgbClr val="01304C"/>
          </a:solidFill>
          <a:ln w="25400">
            <a:noFill/>
            <a:round/>
          </a:ln>
        </p:spPr>
        <p:txBody>
          <a:bodyPr lIns="82815" tIns="41407" rIns="82815" bIns="41407" anchor="ctr"/>
          <a:lstStyle/>
          <a:p>
            <a:pPr algn="ctr">
              <a:lnSpc>
                <a:spcPct val="120000"/>
              </a:lnSpc>
            </a:pPr>
            <a:r>
              <a:rPr lang="ru-RU" altLang="zh-CN" sz="1600" b="1" dirty="0" smtClean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134 чел.</a:t>
            </a:r>
            <a:endParaRPr lang="zh-CN" altLang="zh-CN" sz="1600" b="1" dirty="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标题1"/>
          <p:cNvSpPr>
            <a:spLocks noChangeArrowheads="1"/>
          </p:cNvSpPr>
          <p:nvPr/>
        </p:nvSpPr>
        <p:spPr bwMode="auto">
          <a:xfrm>
            <a:off x="10164525" y="5417544"/>
            <a:ext cx="1265475" cy="879239"/>
          </a:xfrm>
          <a:prstGeom prst="roundRect">
            <a:avLst>
              <a:gd name="adj" fmla="val 11921"/>
            </a:avLst>
          </a:prstGeom>
          <a:solidFill>
            <a:srgbClr val="9BD744"/>
          </a:solidFill>
          <a:ln w="25400">
            <a:noFill/>
            <a:round/>
          </a:ln>
        </p:spPr>
        <p:txBody>
          <a:bodyPr lIns="82815" tIns="41407" rIns="82815" bIns="41407" anchor="ctr"/>
          <a:lstStyle/>
          <a:p>
            <a:pPr algn="ctr">
              <a:lnSpc>
                <a:spcPct val="120000"/>
              </a:lnSpc>
            </a:pPr>
            <a:r>
              <a:rPr lang="ru-RU" altLang="zh-CN" sz="1600" b="1" dirty="0" smtClean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89 чел.</a:t>
            </a:r>
            <a:endParaRPr lang="zh-CN" altLang="zh-CN" sz="1600" b="1" dirty="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5" grpId="0" bldLvl="0" animBg="1"/>
      <p:bldP spid="15" grpId="1" bldLvl="0" animBg="1"/>
      <p:bldP spid="19" grpId="0" animBg="1"/>
      <p:bldP spid="20" grpId="0" animBg="1"/>
      <p:bldP spid="21" grpId="0" animBg="1"/>
      <p:bldP spid="22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135952" y="2578997"/>
            <a:ext cx="964005" cy="964303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092039" y="3274587"/>
            <a:ext cx="964005" cy="964303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4264052" y="3009275"/>
            <a:ext cx="751481" cy="746612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7" name="Freeform 12"/>
          <p:cNvSpPr/>
          <p:nvPr/>
        </p:nvSpPr>
        <p:spPr bwMode="auto">
          <a:xfrm>
            <a:off x="4862515" y="2145315"/>
            <a:ext cx="2390460" cy="3214341"/>
          </a:xfrm>
          <a:custGeom>
            <a:avLst/>
            <a:gdLst>
              <a:gd name="T0" fmla="*/ 203 w 595"/>
              <a:gd name="T1" fmla="*/ 800 h 800"/>
              <a:gd name="T2" fmla="*/ 419 w 595"/>
              <a:gd name="T3" fmla="*/ 800 h 800"/>
              <a:gd name="T4" fmla="*/ 335 w 595"/>
              <a:gd name="T5" fmla="*/ 556 h 800"/>
              <a:gd name="T6" fmla="*/ 473 w 595"/>
              <a:gd name="T7" fmla="*/ 332 h 800"/>
              <a:gd name="T8" fmla="*/ 587 w 595"/>
              <a:gd name="T9" fmla="*/ 344 h 800"/>
              <a:gd name="T10" fmla="*/ 388 w 595"/>
              <a:gd name="T11" fmla="*/ 338 h 800"/>
              <a:gd name="T12" fmla="*/ 463 w 595"/>
              <a:gd name="T13" fmla="*/ 247 h 800"/>
              <a:gd name="T14" fmla="*/ 595 w 595"/>
              <a:gd name="T15" fmla="*/ 210 h 800"/>
              <a:gd name="T16" fmla="*/ 484 w 595"/>
              <a:gd name="T17" fmla="*/ 219 h 800"/>
              <a:gd name="T18" fmla="*/ 498 w 595"/>
              <a:gd name="T19" fmla="*/ 102 h 800"/>
              <a:gd name="T20" fmla="*/ 476 w 595"/>
              <a:gd name="T21" fmla="*/ 209 h 800"/>
              <a:gd name="T22" fmla="*/ 324 w 595"/>
              <a:gd name="T23" fmla="*/ 342 h 800"/>
              <a:gd name="T24" fmla="*/ 322 w 595"/>
              <a:gd name="T25" fmla="*/ 187 h 800"/>
              <a:gd name="T26" fmla="*/ 394 w 595"/>
              <a:gd name="T27" fmla="*/ 95 h 800"/>
              <a:gd name="T28" fmla="*/ 309 w 595"/>
              <a:gd name="T29" fmla="*/ 170 h 800"/>
              <a:gd name="T30" fmla="*/ 272 w 595"/>
              <a:gd name="T31" fmla="*/ 61 h 800"/>
              <a:gd name="T32" fmla="*/ 178 w 595"/>
              <a:gd name="T33" fmla="*/ 0 h 800"/>
              <a:gd name="T34" fmla="*/ 273 w 595"/>
              <a:gd name="T35" fmla="*/ 135 h 800"/>
              <a:gd name="T36" fmla="*/ 207 w 595"/>
              <a:gd name="T37" fmla="*/ 96 h 800"/>
              <a:gd name="T38" fmla="*/ 108 w 595"/>
              <a:gd name="T39" fmla="*/ 91 h 800"/>
              <a:gd name="T40" fmla="*/ 59 w 595"/>
              <a:gd name="T41" fmla="*/ 60 h 800"/>
              <a:gd name="T42" fmla="*/ 115 w 595"/>
              <a:gd name="T43" fmla="*/ 102 h 800"/>
              <a:gd name="T44" fmla="*/ 227 w 595"/>
              <a:gd name="T45" fmla="*/ 124 h 800"/>
              <a:gd name="T46" fmla="*/ 282 w 595"/>
              <a:gd name="T47" fmla="*/ 203 h 800"/>
              <a:gd name="T48" fmla="*/ 274 w 595"/>
              <a:gd name="T49" fmla="*/ 424 h 800"/>
              <a:gd name="T50" fmla="*/ 217 w 595"/>
              <a:gd name="T51" fmla="*/ 372 h 800"/>
              <a:gd name="T52" fmla="*/ 136 w 595"/>
              <a:gd name="T53" fmla="*/ 299 h 800"/>
              <a:gd name="T54" fmla="*/ 123 w 595"/>
              <a:gd name="T55" fmla="*/ 209 h 800"/>
              <a:gd name="T56" fmla="*/ 130 w 595"/>
              <a:gd name="T57" fmla="*/ 312 h 800"/>
              <a:gd name="T58" fmla="*/ 0 w 595"/>
              <a:gd name="T59" fmla="*/ 318 h 800"/>
              <a:gd name="T60" fmla="*/ 131 w 595"/>
              <a:gd name="T61" fmla="*/ 330 h 800"/>
              <a:gd name="T62" fmla="*/ 230 w 595"/>
              <a:gd name="T63" fmla="*/ 430 h 800"/>
              <a:gd name="T64" fmla="*/ 257 w 595"/>
              <a:gd name="T65" fmla="*/ 485 h 800"/>
              <a:gd name="T66" fmla="*/ 92 w 595"/>
              <a:gd name="T67" fmla="*/ 502 h 800"/>
              <a:gd name="T68" fmla="*/ 190 w 595"/>
              <a:gd name="T69" fmla="*/ 482 h 800"/>
              <a:gd name="T70" fmla="*/ 275 w 595"/>
              <a:gd name="T71" fmla="*/ 605 h 800"/>
              <a:gd name="T72" fmla="*/ 203 w 595"/>
              <a:gd name="T73" fmla="*/ 8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95" h="800">
                <a:moveTo>
                  <a:pt x="203" y="800"/>
                </a:moveTo>
                <a:cubicBezTo>
                  <a:pt x="442" y="800"/>
                  <a:pt x="419" y="800"/>
                  <a:pt x="419" y="800"/>
                </a:cubicBezTo>
                <a:cubicBezTo>
                  <a:pt x="419" y="800"/>
                  <a:pt x="335" y="782"/>
                  <a:pt x="335" y="556"/>
                </a:cubicBezTo>
                <a:cubicBezTo>
                  <a:pt x="335" y="462"/>
                  <a:pt x="400" y="338"/>
                  <a:pt x="473" y="332"/>
                </a:cubicBezTo>
                <a:cubicBezTo>
                  <a:pt x="545" y="327"/>
                  <a:pt x="587" y="344"/>
                  <a:pt x="587" y="344"/>
                </a:cubicBezTo>
                <a:cubicBezTo>
                  <a:pt x="587" y="344"/>
                  <a:pt x="497" y="284"/>
                  <a:pt x="388" y="338"/>
                </a:cubicBezTo>
                <a:cubicBezTo>
                  <a:pt x="388" y="338"/>
                  <a:pt x="416" y="282"/>
                  <a:pt x="463" y="247"/>
                </a:cubicBezTo>
                <a:cubicBezTo>
                  <a:pt x="510" y="212"/>
                  <a:pt x="578" y="209"/>
                  <a:pt x="595" y="210"/>
                </a:cubicBezTo>
                <a:cubicBezTo>
                  <a:pt x="595" y="210"/>
                  <a:pt x="542" y="192"/>
                  <a:pt x="484" y="219"/>
                </a:cubicBezTo>
                <a:cubicBezTo>
                  <a:pt x="484" y="219"/>
                  <a:pt x="528" y="188"/>
                  <a:pt x="498" y="102"/>
                </a:cubicBezTo>
                <a:cubicBezTo>
                  <a:pt x="498" y="102"/>
                  <a:pt x="507" y="178"/>
                  <a:pt x="476" y="209"/>
                </a:cubicBezTo>
                <a:cubicBezTo>
                  <a:pt x="445" y="241"/>
                  <a:pt x="349" y="297"/>
                  <a:pt x="324" y="342"/>
                </a:cubicBezTo>
                <a:cubicBezTo>
                  <a:pt x="324" y="342"/>
                  <a:pt x="304" y="256"/>
                  <a:pt x="322" y="187"/>
                </a:cubicBezTo>
                <a:cubicBezTo>
                  <a:pt x="338" y="127"/>
                  <a:pt x="383" y="98"/>
                  <a:pt x="394" y="95"/>
                </a:cubicBezTo>
                <a:cubicBezTo>
                  <a:pt x="394" y="95"/>
                  <a:pt x="336" y="103"/>
                  <a:pt x="309" y="170"/>
                </a:cubicBezTo>
                <a:cubicBezTo>
                  <a:pt x="309" y="170"/>
                  <a:pt x="309" y="112"/>
                  <a:pt x="272" y="61"/>
                </a:cubicBezTo>
                <a:cubicBezTo>
                  <a:pt x="234" y="11"/>
                  <a:pt x="192" y="3"/>
                  <a:pt x="178" y="0"/>
                </a:cubicBezTo>
                <a:cubicBezTo>
                  <a:pt x="178" y="0"/>
                  <a:pt x="270" y="33"/>
                  <a:pt x="273" y="135"/>
                </a:cubicBezTo>
                <a:cubicBezTo>
                  <a:pt x="273" y="135"/>
                  <a:pt x="248" y="105"/>
                  <a:pt x="207" y="96"/>
                </a:cubicBezTo>
                <a:cubicBezTo>
                  <a:pt x="166" y="88"/>
                  <a:pt x="128" y="95"/>
                  <a:pt x="108" y="91"/>
                </a:cubicBezTo>
                <a:cubicBezTo>
                  <a:pt x="87" y="87"/>
                  <a:pt x="63" y="69"/>
                  <a:pt x="59" y="60"/>
                </a:cubicBezTo>
                <a:cubicBezTo>
                  <a:pt x="59" y="60"/>
                  <a:pt x="71" y="88"/>
                  <a:pt x="115" y="102"/>
                </a:cubicBezTo>
                <a:cubicBezTo>
                  <a:pt x="154" y="114"/>
                  <a:pt x="197" y="104"/>
                  <a:pt x="227" y="124"/>
                </a:cubicBezTo>
                <a:cubicBezTo>
                  <a:pt x="257" y="144"/>
                  <a:pt x="277" y="172"/>
                  <a:pt x="282" y="203"/>
                </a:cubicBezTo>
                <a:cubicBezTo>
                  <a:pt x="287" y="231"/>
                  <a:pt x="295" y="335"/>
                  <a:pt x="274" y="424"/>
                </a:cubicBezTo>
                <a:cubicBezTo>
                  <a:pt x="274" y="424"/>
                  <a:pt x="250" y="393"/>
                  <a:pt x="217" y="372"/>
                </a:cubicBezTo>
                <a:cubicBezTo>
                  <a:pt x="183" y="349"/>
                  <a:pt x="148" y="318"/>
                  <a:pt x="136" y="299"/>
                </a:cubicBezTo>
                <a:cubicBezTo>
                  <a:pt x="124" y="281"/>
                  <a:pt x="121" y="234"/>
                  <a:pt x="123" y="209"/>
                </a:cubicBezTo>
                <a:cubicBezTo>
                  <a:pt x="123" y="209"/>
                  <a:pt x="105" y="271"/>
                  <a:pt x="130" y="312"/>
                </a:cubicBezTo>
                <a:cubicBezTo>
                  <a:pt x="130" y="312"/>
                  <a:pt x="70" y="282"/>
                  <a:pt x="0" y="318"/>
                </a:cubicBezTo>
                <a:cubicBezTo>
                  <a:pt x="0" y="318"/>
                  <a:pt x="83" y="298"/>
                  <a:pt x="131" y="330"/>
                </a:cubicBezTo>
                <a:cubicBezTo>
                  <a:pt x="183" y="364"/>
                  <a:pt x="216" y="408"/>
                  <a:pt x="230" y="430"/>
                </a:cubicBezTo>
                <a:cubicBezTo>
                  <a:pt x="244" y="453"/>
                  <a:pt x="257" y="485"/>
                  <a:pt x="257" y="485"/>
                </a:cubicBezTo>
                <a:cubicBezTo>
                  <a:pt x="257" y="485"/>
                  <a:pt x="182" y="437"/>
                  <a:pt x="92" y="502"/>
                </a:cubicBezTo>
                <a:cubicBezTo>
                  <a:pt x="92" y="502"/>
                  <a:pt x="145" y="475"/>
                  <a:pt x="190" y="482"/>
                </a:cubicBezTo>
                <a:cubicBezTo>
                  <a:pt x="235" y="489"/>
                  <a:pt x="275" y="528"/>
                  <a:pt x="275" y="605"/>
                </a:cubicBezTo>
                <a:cubicBezTo>
                  <a:pt x="275" y="681"/>
                  <a:pt x="257" y="753"/>
                  <a:pt x="203" y="80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0" name="Freeform 17"/>
          <p:cNvSpPr>
            <a:spLocks noEditPoints="1"/>
          </p:cNvSpPr>
          <p:nvPr/>
        </p:nvSpPr>
        <p:spPr bwMode="auto">
          <a:xfrm>
            <a:off x="7758448" y="1327379"/>
            <a:ext cx="287351" cy="387007"/>
          </a:xfrm>
          <a:custGeom>
            <a:avLst/>
            <a:gdLst>
              <a:gd name="T0" fmla="*/ 47 w 65"/>
              <a:gd name="T1" fmla="*/ 6 h 87"/>
              <a:gd name="T2" fmla="*/ 53 w 65"/>
              <a:gd name="T3" fmla="*/ 40 h 87"/>
              <a:gd name="T4" fmla="*/ 47 w 65"/>
              <a:gd name="T5" fmla="*/ 55 h 87"/>
              <a:gd name="T6" fmla="*/ 17 w 65"/>
              <a:gd name="T7" fmla="*/ 55 h 87"/>
              <a:gd name="T8" fmla="*/ 11 w 65"/>
              <a:gd name="T9" fmla="*/ 40 h 87"/>
              <a:gd name="T10" fmla="*/ 17 w 65"/>
              <a:gd name="T11" fmla="*/ 6 h 87"/>
              <a:gd name="T12" fmla="*/ 18 w 65"/>
              <a:gd name="T13" fmla="*/ 28 h 87"/>
              <a:gd name="T14" fmla="*/ 47 w 65"/>
              <a:gd name="T15" fmla="*/ 28 h 87"/>
              <a:gd name="T16" fmla="*/ 42 w 65"/>
              <a:gd name="T17" fmla="*/ 11 h 87"/>
              <a:gd name="T18" fmla="*/ 22 w 65"/>
              <a:gd name="T19" fmla="*/ 11 h 87"/>
              <a:gd name="T20" fmla="*/ 18 w 65"/>
              <a:gd name="T21" fmla="*/ 28 h 87"/>
              <a:gd name="T22" fmla="*/ 47 w 65"/>
              <a:gd name="T23" fmla="*/ 32 h 87"/>
              <a:gd name="T24" fmla="*/ 18 w 65"/>
              <a:gd name="T25" fmla="*/ 40 h 87"/>
              <a:gd name="T26" fmla="*/ 22 w 65"/>
              <a:gd name="T27" fmla="*/ 50 h 87"/>
              <a:gd name="T28" fmla="*/ 42 w 65"/>
              <a:gd name="T29" fmla="*/ 50 h 87"/>
              <a:gd name="T30" fmla="*/ 47 w 65"/>
              <a:gd name="T31" fmla="*/ 32 h 87"/>
              <a:gd name="T32" fmla="*/ 12 w 65"/>
              <a:gd name="T33" fmla="*/ 87 h 87"/>
              <a:gd name="T34" fmla="*/ 32 w 65"/>
              <a:gd name="T35" fmla="*/ 87 h 87"/>
              <a:gd name="T36" fmla="*/ 52 w 65"/>
              <a:gd name="T37" fmla="*/ 87 h 87"/>
              <a:gd name="T38" fmla="*/ 52 w 65"/>
              <a:gd name="T39" fmla="*/ 80 h 87"/>
              <a:gd name="T40" fmla="*/ 35 w 65"/>
              <a:gd name="T41" fmla="*/ 72 h 87"/>
              <a:gd name="T42" fmla="*/ 62 w 65"/>
              <a:gd name="T43" fmla="*/ 52 h 87"/>
              <a:gd name="T44" fmla="*/ 65 w 65"/>
              <a:gd name="T45" fmla="*/ 30 h 87"/>
              <a:gd name="T46" fmla="*/ 58 w 65"/>
              <a:gd name="T47" fmla="*/ 30 h 87"/>
              <a:gd name="T48" fmla="*/ 56 w 65"/>
              <a:gd name="T49" fmla="*/ 50 h 87"/>
              <a:gd name="T50" fmla="*/ 32 w 65"/>
              <a:gd name="T51" fmla="*/ 66 h 87"/>
              <a:gd name="T52" fmla="*/ 14 w 65"/>
              <a:gd name="T53" fmla="*/ 58 h 87"/>
              <a:gd name="T54" fmla="*/ 6 w 65"/>
              <a:gd name="T55" fmla="*/ 40 h 87"/>
              <a:gd name="T56" fmla="*/ 3 w 65"/>
              <a:gd name="T57" fmla="*/ 27 h 87"/>
              <a:gd name="T58" fmla="*/ 0 w 65"/>
              <a:gd name="T59" fmla="*/ 40 h 87"/>
              <a:gd name="T60" fmla="*/ 9 w 65"/>
              <a:gd name="T61" fmla="*/ 63 h 87"/>
              <a:gd name="T62" fmla="*/ 29 w 65"/>
              <a:gd name="T63" fmla="*/ 72 h 87"/>
              <a:gd name="T64" fmla="*/ 12 w 65"/>
              <a:gd name="T65" fmla="*/ 80 h 87"/>
              <a:gd name="T66" fmla="*/ 12 w 65"/>
              <a:gd name="T6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5" h="87">
                <a:moveTo>
                  <a:pt x="32" y="0"/>
                </a:moveTo>
                <a:cubicBezTo>
                  <a:pt x="38" y="0"/>
                  <a:pt x="43" y="2"/>
                  <a:pt x="47" y="6"/>
                </a:cubicBezTo>
                <a:cubicBezTo>
                  <a:pt x="51" y="10"/>
                  <a:pt x="53" y="15"/>
                  <a:pt x="53" y="21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6"/>
                  <a:pt x="51" y="51"/>
                  <a:pt x="47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3" y="59"/>
                  <a:pt x="38" y="61"/>
                  <a:pt x="32" y="61"/>
                </a:cubicBezTo>
                <a:cubicBezTo>
                  <a:pt x="26" y="61"/>
                  <a:pt x="21" y="59"/>
                  <a:pt x="17" y="55"/>
                </a:cubicBezTo>
                <a:cubicBezTo>
                  <a:pt x="17" y="55"/>
                  <a:pt x="17" y="55"/>
                  <a:pt x="17" y="55"/>
                </a:cubicBezTo>
                <a:cubicBezTo>
                  <a:pt x="13" y="51"/>
                  <a:pt x="11" y="46"/>
                  <a:pt x="11" y="40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15"/>
                  <a:pt x="13" y="10"/>
                  <a:pt x="17" y="6"/>
                </a:cubicBezTo>
                <a:cubicBezTo>
                  <a:pt x="21" y="2"/>
                  <a:pt x="26" y="0"/>
                  <a:pt x="32" y="0"/>
                </a:cubicBezTo>
                <a:close/>
                <a:moveTo>
                  <a:pt x="18" y="28"/>
                </a:moveTo>
                <a:cubicBezTo>
                  <a:pt x="18" y="28"/>
                  <a:pt x="18" y="28"/>
                  <a:pt x="18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1"/>
                  <a:pt x="47" y="21"/>
                  <a:pt x="47" y="21"/>
                </a:cubicBezTo>
                <a:cubicBezTo>
                  <a:pt x="47" y="17"/>
                  <a:pt x="45" y="13"/>
                  <a:pt x="42" y="11"/>
                </a:cubicBezTo>
                <a:cubicBezTo>
                  <a:pt x="40" y="8"/>
                  <a:pt x="36" y="6"/>
                  <a:pt x="32" y="6"/>
                </a:cubicBezTo>
                <a:cubicBezTo>
                  <a:pt x="28" y="6"/>
                  <a:pt x="25" y="8"/>
                  <a:pt x="22" y="11"/>
                </a:cubicBezTo>
                <a:cubicBezTo>
                  <a:pt x="19" y="13"/>
                  <a:pt x="18" y="17"/>
                  <a:pt x="18" y="21"/>
                </a:cubicBezTo>
                <a:cubicBezTo>
                  <a:pt x="18" y="28"/>
                  <a:pt x="18" y="28"/>
                  <a:pt x="18" y="28"/>
                </a:cubicBezTo>
                <a:close/>
                <a:moveTo>
                  <a:pt x="47" y="32"/>
                </a:moveTo>
                <a:cubicBezTo>
                  <a:pt x="47" y="32"/>
                  <a:pt x="47" y="32"/>
                  <a:pt x="47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40"/>
                  <a:pt x="18" y="40"/>
                  <a:pt x="18" y="40"/>
                </a:cubicBezTo>
                <a:cubicBezTo>
                  <a:pt x="18" y="44"/>
                  <a:pt x="19" y="47"/>
                  <a:pt x="22" y="50"/>
                </a:cubicBezTo>
                <a:cubicBezTo>
                  <a:pt x="22" y="50"/>
                  <a:pt x="22" y="50"/>
                  <a:pt x="22" y="50"/>
                </a:cubicBezTo>
                <a:cubicBezTo>
                  <a:pt x="25" y="53"/>
                  <a:pt x="28" y="54"/>
                  <a:pt x="32" y="54"/>
                </a:cubicBezTo>
                <a:cubicBezTo>
                  <a:pt x="36" y="54"/>
                  <a:pt x="40" y="53"/>
                  <a:pt x="42" y="50"/>
                </a:cubicBezTo>
                <a:cubicBezTo>
                  <a:pt x="45" y="48"/>
                  <a:pt x="47" y="44"/>
                  <a:pt x="47" y="40"/>
                </a:cubicBezTo>
                <a:cubicBezTo>
                  <a:pt x="47" y="32"/>
                  <a:pt x="47" y="32"/>
                  <a:pt x="47" y="32"/>
                </a:cubicBezTo>
                <a:close/>
                <a:moveTo>
                  <a:pt x="12" y="87"/>
                </a:moveTo>
                <a:cubicBezTo>
                  <a:pt x="12" y="87"/>
                  <a:pt x="12" y="87"/>
                  <a:pt x="12" y="87"/>
                </a:cubicBezTo>
                <a:cubicBezTo>
                  <a:pt x="32" y="87"/>
                  <a:pt x="32" y="87"/>
                  <a:pt x="32" y="87"/>
                </a:cubicBezTo>
                <a:cubicBezTo>
                  <a:pt x="32" y="87"/>
                  <a:pt x="32" y="87"/>
                  <a:pt x="32" y="87"/>
                </a:cubicBezTo>
                <a:cubicBezTo>
                  <a:pt x="32" y="87"/>
                  <a:pt x="32" y="87"/>
                  <a:pt x="32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4" y="87"/>
                  <a:pt x="55" y="86"/>
                  <a:pt x="55" y="84"/>
                </a:cubicBezTo>
                <a:cubicBezTo>
                  <a:pt x="55" y="82"/>
                  <a:pt x="54" y="80"/>
                  <a:pt x="52" y="80"/>
                </a:cubicBezTo>
                <a:cubicBezTo>
                  <a:pt x="35" y="80"/>
                  <a:pt x="35" y="80"/>
                  <a:pt x="35" y="80"/>
                </a:cubicBezTo>
                <a:cubicBezTo>
                  <a:pt x="35" y="72"/>
                  <a:pt x="35" y="72"/>
                  <a:pt x="35" y="72"/>
                </a:cubicBezTo>
                <a:cubicBezTo>
                  <a:pt x="43" y="71"/>
                  <a:pt x="50" y="68"/>
                  <a:pt x="55" y="63"/>
                </a:cubicBezTo>
                <a:cubicBezTo>
                  <a:pt x="58" y="60"/>
                  <a:pt x="60" y="56"/>
                  <a:pt x="62" y="52"/>
                </a:cubicBezTo>
                <a:cubicBezTo>
                  <a:pt x="64" y="49"/>
                  <a:pt x="65" y="44"/>
                  <a:pt x="65" y="40"/>
                </a:cubicBezTo>
                <a:cubicBezTo>
                  <a:pt x="65" y="30"/>
                  <a:pt x="65" y="30"/>
                  <a:pt x="65" y="30"/>
                </a:cubicBezTo>
                <a:cubicBezTo>
                  <a:pt x="65" y="28"/>
                  <a:pt x="63" y="27"/>
                  <a:pt x="61" y="27"/>
                </a:cubicBezTo>
                <a:cubicBezTo>
                  <a:pt x="59" y="27"/>
                  <a:pt x="58" y="28"/>
                  <a:pt x="58" y="30"/>
                </a:cubicBezTo>
                <a:cubicBezTo>
                  <a:pt x="58" y="40"/>
                  <a:pt x="58" y="40"/>
                  <a:pt x="58" y="40"/>
                </a:cubicBezTo>
                <a:cubicBezTo>
                  <a:pt x="58" y="43"/>
                  <a:pt x="57" y="47"/>
                  <a:pt x="56" y="50"/>
                </a:cubicBezTo>
                <a:cubicBezTo>
                  <a:pt x="55" y="53"/>
                  <a:pt x="53" y="56"/>
                  <a:pt x="50" y="58"/>
                </a:cubicBezTo>
                <a:cubicBezTo>
                  <a:pt x="46" y="63"/>
                  <a:pt x="39" y="66"/>
                  <a:pt x="32" y="66"/>
                </a:cubicBezTo>
                <a:cubicBezTo>
                  <a:pt x="29" y="66"/>
                  <a:pt x="25" y="65"/>
                  <a:pt x="22" y="64"/>
                </a:cubicBezTo>
                <a:cubicBezTo>
                  <a:pt x="19" y="62"/>
                  <a:pt x="16" y="61"/>
                  <a:pt x="14" y="58"/>
                </a:cubicBezTo>
                <a:cubicBezTo>
                  <a:pt x="12" y="56"/>
                  <a:pt x="10" y="53"/>
                  <a:pt x="8" y="50"/>
                </a:cubicBezTo>
                <a:cubicBezTo>
                  <a:pt x="7" y="47"/>
                  <a:pt x="6" y="43"/>
                  <a:pt x="6" y="4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28"/>
                  <a:pt x="5" y="27"/>
                  <a:pt x="3" y="27"/>
                </a:cubicBezTo>
                <a:cubicBezTo>
                  <a:pt x="1" y="27"/>
                  <a:pt x="0" y="28"/>
                  <a:pt x="0" y="3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4"/>
                  <a:pt x="1" y="49"/>
                  <a:pt x="2" y="52"/>
                </a:cubicBezTo>
                <a:cubicBezTo>
                  <a:pt x="4" y="56"/>
                  <a:pt x="6" y="60"/>
                  <a:pt x="9" y="63"/>
                </a:cubicBezTo>
                <a:cubicBezTo>
                  <a:pt x="12" y="66"/>
                  <a:pt x="16" y="68"/>
                  <a:pt x="20" y="70"/>
                </a:cubicBezTo>
                <a:cubicBezTo>
                  <a:pt x="23" y="71"/>
                  <a:pt x="26" y="72"/>
                  <a:pt x="29" y="72"/>
                </a:cubicBezTo>
                <a:cubicBezTo>
                  <a:pt x="29" y="80"/>
                  <a:pt x="29" y="80"/>
                  <a:pt x="29" y="80"/>
                </a:cubicBezTo>
                <a:cubicBezTo>
                  <a:pt x="12" y="80"/>
                  <a:pt x="12" y="80"/>
                  <a:pt x="12" y="80"/>
                </a:cubicBezTo>
                <a:cubicBezTo>
                  <a:pt x="10" y="80"/>
                  <a:pt x="9" y="82"/>
                  <a:pt x="9" y="84"/>
                </a:cubicBezTo>
                <a:cubicBezTo>
                  <a:pt x="9" y="86"/>
                  <a:pt x="10" y="87"/>
                  <a:pt x="12" y="87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1" name="Freeform 18"/>
          <p:cNvSpPr>
            <a:spLocks noEditPoints="1"/>
          </p:cNvSpPr>
          <p:nvPr/>
        </p:nvSpPr>
        <p:spPr bwMode="auto">
          <a:xfrm>
            <a:off x="7862922" y="2963343"/>
            <a:ext cx="385014" cy="315619"/>
          </a:xfrm>
          <a:custGeom>
            <a:avLst/>
            <a:gdLst>
              <a:gd name="T0" fmla="*/ 76 w 87"/>
              <a:gd name="T1" fmla="*/ 27 h 71"/>
              <a:gd name="T2" fmla="*/ 69 w 87"/>
              <a:gd name="T3" fmla="*/ 27 h 71"/>
              <a:gd name="T4" fmla="*/ 21 w 87"/>
              <a:gd name="T5" fmla="*/ 11 h 71"/>
              <a:gd name="T6" fmla="*/ 10 w 87"/>
              <a:gd name="T7" fmla="*/ 11 h 71"/>
              <a:gd name="T8" fmla="*/ 20 w 87"/>
              <a:gd name="T9" fmla="*/ 12 h 71"/>
              <a:gd name="T10" fmla="*/ 6 w 87"/>
              <a:gd name="T11" fmla="*/ 12 h 71"/>
              <a:gd name="T12" fmla="*/ 6 w 87"/>
              <a:gd name="T13" fmla="*/ 9 h 71"/>
              <a:gd name="T14" fmla="*/ 8 w 87"/>
              <a:gd name="T15" fmla="*/ 7 h 71"/>
              <a:gd name="T16" fmla="*/ 24 w 87"/>
              <a:gd name="T17" fmla="*/ 2 h 71"/>
              <a:gd name="T18" fmla="*/ 60 w 87"/>
              <a:gd name="T19" fmla="*/ 0 h 71"/>
              <a:gd name="T20" fmla="*/ 67 w 87"/>
              <a:gd name="T21" fmla="*/ 12 h 71"/>
              <a:gd name="T22" fmla="*/ 87 w 87"/>
              <a:gd name="T23" fmla="*/ 16 h 71"/>
              <a:gd name="T24" fmla="*/ 87 w 87"/>
              <a:gd name="T25" fmla="*/ 68 h 71"/>
              <a:gd name="T26" fmla="*/ 84 w 87"/>
              <a:gd name="T27" fmla="*/ 71 h 71"/>
              <a:gd name="T28" fmla="*/ 0 w 87"/>
              <a:gd name="T29" fmla="*/ 68 h 71"/>
              <a:gd name="T30" fmla="*/ 0 w 87"/>
              <a:gd name="T31" fmla="*/ 16 h 71"/>
              <a:gd name="T32" fmla="*/ 3 w 87"/>
              <a:gd name="T33" fmla="*/ 12 h 71"/>
              <a:gd name="T34" fmla="*/ 44 w 87"/>
              <a:gd name="T35" fmla="*/ 26 h 71"/>
              <a:gd name="T36" fmla="*/ 52 w 87"/>
              <a:gd name="T37" fmla="*/ 29 h 71"/>
              <a:gd name="T38" fmla="*/ 44 w 87"/>
              <a:gd name="T39" fmla="*/ 48 h 71"/>
              <a:gd name="T40" fmla="*/ 44 w 87"/>
              <a:gd name="T41" fmla="*/ 26 h 71"/>
              <a:gd name="T42" fmla="*/ 49 w 87"/>
              <a:gd name="T43" fmla="*/ 32 h 71"/>
              <a:gd name="T44" fmla="*/ 36 w 87"/>
              <a:gd name="T45" fmla="*/ 37 h 71"/>
              <a:gd name="T46" fmla="*/ 51 w 87"/>
              <a:gd name="T47" fmla="*/ 37 h 71"/>
              <a:gd name="T48" fmla="*/ 49 w 87"/>
              <a:gd name="T49" fmla="*/ 32 h 71"/>
              <a:gd name="T50" fmla="*/ 23 w 87"/>
              <a:gd name="T51" fmla="*/ 19 h 71"/>
              <a:gd name="T52" fmla="*/ 7 w 87"/>
              <a:gd name="T53" fmla="*/ 64 h 71"/>
              <a:gd name="T54" fmla="*/ 81 w 87"/>
              <a:gd name="T55" fmla="*/ 19 h 71"/>
              <a:gd name="T56" fmla="*/ 65 w 87"/>
              <a:gd name="T57" fmla="*/ 19 h 71"/>
              <a:gd name="T58" fmla="*/ 58 w 87"/>
              <a:gd name="T59" fmla="*/ 7 h 71"/>
              <a:gd name="T60" fmla="*/ 26 w 87"/>
              <a:gd name="T61" fmla="*/ 17 h 71"/>
              <a:gd name="T62" fmla="*/ 44 w 87"/>
              <a:gd name="T63" fmla="*/ 14 h 71"/>
              <a:gd name="T64" fmla="*/ 67 w 87"/>
              <a:gd name="T65" fmla="*/ 37 h 71"/>
              <a:gd name="T66" fmla="*/ 20 w 87"/>
              <a:gd name="T67" fmla="*/ 37 h 71"/>
              <a:gd name="T68" fmla="*/ 44 w 87"/>
              <a:gd name="T69" fmla="*/ 21 h 71"/>
              <a:gd name="T70" fmla="*/ 27 w 87"/>
              <a:gd name="T71" fmla="*/ 37 h 71"/>
              <a:gd name="T72" fmla="*/ 60 w 87"/>
              <a:gd name="T73" fmla="*/ 3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7" h="71">
                <a:moveTo>
                  <a:pt x="72" y="24"/>
                </a:moveTo>
                <a:cubicBezTo>
                  <a:pt x="74" y="24"/>
                  <a:pt x="76" y="25"/>
                  <a:pt x="76" y="27"/>
                </a:cubicBezTo>
                <a:cubicBezTo>
                  <a:pt x="76" y="28"/>
                  <a:pt x="74" y="30"/>
                  <a:pt x="72" y="30"/>
                </a:cubicBezTo>
                <a:cubicBezTo>
                  <a:pt x="71" y="30"/>
                  <a:pt x="69" y="28"/>
                  <a:pt x="69" y="27"/>
                </a:cubicBezTo>
                <a:cubicBezTo>
                  <a:pt x="69" y="25"/>
                  <a:pt x="71" y="24"/>
                  <a:pt x="72" y="24"/>
                </a:cubicBezTo>
                <a:close/>
                <a:moveTo>
                  <a:pt x="21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2"/>
                  <a:pt x="10" y="12"/>
                  <a:pt x="10" y="12"/>
                </a:cubicBezTo>
                <a:cubicBezTo>
                  <a:pt x="20" y="12"/>
                  <a:pt x="20" y="12"/>
                  <a:pt x="20" y="12"/>
                </a:cubicBezTo>
                <a:cubicBezTo>
                  <a:pt x="21" y="11"/>
                  <a:pt x="21" y="11"/>
                  <a:pt x="21" y="11"/>
                </a:cubicBezTo>
                <a:close/>
                <a:moveTo>
                  <a:pt x="6" y="12"/>
                </a:moveTo>
                <a:cubicBezTo>
                  <a:pt x="6" y="12"/>
                  <a:pt x="6" y="12"/>
                  <a:pt x="6" y="12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8"/>
                  <a:pt x="7" y="7"/>
                  <a:pt x="8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4" y="2"/>
                  <a:pt x="24" y="2"/>
                  <a:pt x="24" y="2"/>
                </a:cubicBezTo>
                <a:cubicBezTo>
                  <a:pt x="25" y="1"/>
                  <a:pt x="26" y="0"/>
                  <a:pt x="27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2" y="0"/>
                  <a:pt x="63" y="1"/>
                  <a:pt x="63" y="3"/>
                </a:cubicBezTo>
                <a:cubicBezTo>
                  <a:pt x="67" y="12"/>
                  <a:pt x="67" y="12"/>
                  <a:pt x="67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6" y="12"/>
                  <a:pt x="87" y="14"/>
                  <a:pt x="87" y="16"/>
                </a:cubicBezTo>
                <a:cubicBezTo>
                  <a:pt x="87" y="16"/>
                  <a:pt x="87" y="16"/>
                  <a:pt x="87" y="16"/>
                </a:cubicBezTo>
                <a:cubicBezTo>
                  <a:pt x="87" y="68"/>
                  <a:pt x="87" y="68"/>
                  <a:pt x="87" y="68"/>
                </a:cubicBezTo>
                <a:cubicBezTo>
                  <a:pt x="87" y="69"/>
                  <a:pt x="86" y="71"/>
                  <a:pt x="84" y="71"/>
                </a:cubicBezTo>
                <a:cubicBezTo>
                  <a:pt x="84" y="71"/>
                  <a:pt x="84" y="71"/>
                  <a:pt x="84" y="71"/>
                </a:cubicBezTo>
                <a:cubicBezTo>
                  <a:pt x="3" y="71"/>
                  <a:pt x="3" y="71"/>
                  <a:pt x="3" y="71"/>
                </a:cubicBezTo>
                <a:cubicBezTo>
                  <a:pt x="1" y="71"/>
                  <a:pt x="0" y="69"/>
                  <a:pt x="0" y="68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4"/>
                  <a:pt x="1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2"/>
                  <a:pt x="6" y="12"/>
                  <a:pt x="6" y="12"/>
                </a:cubicBezTo>
                <a:close/>
                <a:moveTo>
                  <a:pt x="44" y="26"/>
                </a:moveTo>
                <a:cubicBezTo>
                  <a:pt x="44" y="26"/>
                  <a:pt x="44" y="26"/>
                  <a:pt x="44" y="26"/>
                </a:cubicBezTo>
                <a:cubicBezTo>
                  <a:pt x="47" y="26"/>
                  <a:pt x="50" y="27"/>
                  <a:pt x="52" y="29"/>
                </a:cubicBezTo>
                <a:cubicBezTo>
                  <a:pt x="54" y="31"/>
                  <a:pt x="55" y="34"/>
                  <a:pt x="55" y="37"/>
                </a:cubicBezTo>
                <a:cubicBezTo>
                  <a:pt x="55" y="43"/>
                  <a:pt x="50" y="48"/>
                  <a:pt x="44" y="48"/>
                </a:cubicBezTo>
                <a:cubicBezTo>
                  <a:pt x="37" y="48"/>
                  <a:pt x="32" y="43"/>
                  <a:pt x="32" y="37"/>
                </a:cubicBezTo>
                <a:cubicBezTo>
                  <a:pt x="32" y="31"/>
                  <a:pt x="37" y="26"/>
                  <a:pt x="44" y="26"/>
                </a:cubicBezTo>
                <a:close/>
                <a:moveTo>
                  <a:pt x="49" y="32"/>
                </a:moveTo>
                <a:cubicBezTo>
                  <a:pt x="49" y="32"/>
                  <a:pt x="49" y="32"/>
                  <a:pt x="49" y="32"/>
                </a:cubicBezTo>
                <a:cubicBezTo>
                  <a:pt x="48" y="31"/>
                  <a:pt x="46" y="30"/>
                  <a:pt x="44" y="30"/>
                </a:cubicBezTo>
                <a:cubicBezTo>
                  <a:pt x="40" y="30"/>
                  <a:pt x="36" y="33"/>
                  <a:pt x="36" y="37"/>
                </a:cubicBezTo>
                <a:cubicBezTo>
                  <a:pt x="36" y="41"/>
                  <a:pt x="40" y="44"/>
                  <a:pt x="44" y="44"/>
                </a:cubicBezTo>
                <a:cubicBezTo>
                  <a:pt x="48" y="44"/>
                  <a:pt x="51" y="41"/>
                  <a:pt x="51" y="37"/>
                </a:cubicBezTo>
                <a:cubicBezTo>
                  <a:pt x="51" y="35"/>
                  <a:pt x="50" y="33"/>
                  <a:pt x="49" y="32"/>
                </a:cubicBezTo>
                <a:cubicBezTo>
                  <a:pt x="49" y="32"/>
                  <a:pt x="49" y="32"/>
                  <a:pt x="49" y="32"/>
                </a:cubicBezTo>
                <a:close/>
                <a:moveTo>
                  <a:pt x="23" y="19"/>
                </a:moveTo>
                <a:cubicBezTo>
                  <a:pt x="23" y="19"/>
                  <a:pt x="23" y="19"/>
                  <a:pt x="23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64"/>
                  <a:pt x="7" y="64"/>
                  <a:pt x="7" y="6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19"/>
                  <a:pt x="81" y="19"/>
                  <a:pt x="81" y="19"/>
                </a:cubicBezTo>
                <a:cubicBezTo>
                  <a:pt x="65" y="19"/>
                  <a:pt x="65" y="19"/>
                  <a:pt x="65" y="19"/>
                </a:cubicBezTo>
                <a:cubicBezTo>
                  <a:pt x="65" y="19"/>
                  <a:pt x="65" y="19"/>
                  <a:pt x="65" y="19"/>
                </a:cubicBezTo>
                <a:cubicBezTo>
                  <a:pt x="63" y="19"/>
                  <a:pt x="62" y="18"/>
                  <a:pt x="61" y="17"/>
                </a:cubicBezTo>
                <a:cubicBezTo>
                  <a:pt x="58" y="7"/>
                  <a:pt x="58" y="7"/>
                  <a:pt x="58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8"/>
                  <a:pt x="24" y="19"/>
                  <a:pt x="23" y="19"/>
                </a:cubicBezTo>
                <a:close/>
                <a:moveTo>
                  <a:pt x="44" y="14"/>
                </a:moveTo>
                <a:cubicBezTo>
                  <a:pt x="44" y="14"/>
                  <a:pt x="44" y="14"/>
                  <a:pt x="44" y="14"/>
                </a:cubicBezTo>
                <a:cubicBezTo>
                  <a:pt x="56" y="14"/>
                  <a:pt x="67" y="24"/>
                  <a:pt x="67" y="37"/>
                </a:cubicBezTo>
                <a:cubicBezTo>
                  <a:pt x="67" y="50"/>
                  <a:pt x="56" y="60"/>
                  <a:pt x="44" y="60"/>
                </a:cubicBezTo>
                <a:cubicBezTo>
                  <a:pt x="31" y="60"/>
                  <a:pt x="20" y="50"/>
                  <a:pt x="20" y="37"/>
                </a:cubicBezTo>
                <a:cubicBezTo>
                  <a:pt x="20" y="24"/>
                  <a:pt x="31" y="14"/>
                  <a:pt x="44" y="14"/>
                </a:cubicBezTo>
                <a:close/>
                <a:moveTo>
                  <a:pt x="44" y="21"/>
                </a:moveTo>
                <a:cubicBezTo>
                  <a:pt x="44" y="21"/>
                  <a:pt x="44" y="21"/>
                  <a:pt x="44" y="21"/>
                </a:cubicBezTo>
                <a:cubicBezTo>
                  <a:pt x="35" y="21"/>
                  <a:pt x="27" y="28"/>
                  <a:pt x="27" y="37"/>
                </a:cubicBezTo>
                <a:cubicBezTo>
                  <a:pt x="27" y="46"/>
                  <a:pt x="35" y="54"/>
                  <a:pt x="44" y="54"/>
                </a:cubicBezTo>
                <a:cubicBezTo>
                  <a:pt x="53" y="54"/>
                  <a:pt x="60" y="46"/>
                  <a:pt x="60" y="37"/>
                </a:cubicBezTo>
                <a:cubicBezTo>
                  <a:pt x="60" y="28"/>
                  <a:pt x="53" y="21"/>
                  <a:pt x="44" y="21"/>
                </a:cubicBezTo>
                <a:close/>
              </a:path>
            </a:pathLst>
          </a:custGeom>
          <a:solidFill>
            <a:srgbClr val="9BD744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2" name="Freeform 19"/>
          <p:cNvSpPr>
            <a:spLocks noEditPoints="1"/>
          </p:cNvSpPr>
          <p:nvPr/>
        </p:nvSpPr>
        <p:spPr bwMode="auto">
          <a:xfrm>
            <a:off x="519818" y="2496957"/>
            <a:ext cx="462016" cy="375737"/>
          </a:xfrm>
          <a:custGeom>
            <a:avLst/>
            <a:gdLst>
              <a:gd name="T0" fmla="*/ 80 w 104"/>
              <a:gd name="T1" fmla="*/ 19 h 85"/>
              <a:gd name="T2" fmla="*/ 93 w 104"/>
              <a:gd name="T3" fmla="*/ 50 h 85"/>
              <a:gd name="T4" fmla="*/ 104 w 104"/>
              <a:gd name="T5" fmla="*/ 68 h 85"/>
              <a:gd name="T6" fmla="*/ 98 w 104"/>
              <a:gd name="T7" fmla="*/ 80 h 85"/>
              <a:gd name="T8" fmla="*/ 94 w 104"/>
              <a:gd name="T9" fmla="*/ 82 h 85"/>
              <a:gd name="T10" fmla="*/ 13 w 104"/>
              <a:gd name="T11" fmla="*/ 85 h 85"/>
              <a:gd name="T12" fmla="*/ 10 w 104"/>
              <a:gd name="T13" fmla="*/ 80 h 85"/>
              <a:gd name="T14" fmla="*/ 1 w 104"/>
              <a:gd name="T15" fmla="*/ 78 h 85"/>
              <a:gd name="T16" fmla="*/ 1 w 104"/>
              <a:gd name="T17" fmla="*/ 60 h 85"/>
              <a:gd name="T18" fmla="*/ 5 w 104"/>
              <a:gd name="T19" fmla="*/ 37 h 85"/>
              <a:gd name="T20" fmla="*/ 29 w 104"/>
              <a:gd name="T21" fmla="*/ 20 h 85"/>
              <a:gd name="T22" fmla="*/ 62 w 104"/>
              <a:gd name="T23" fmla="*/ 78 h 85"/>
              <a:gd name="T24" fmla="*/ 62 w 104"/>
              <a:gd name="T25" fmla="*/ 75 h 85"/>
              <a:gd name="T26" fmla="*/ 66 w 104"/>
              <a:gd name="T27" fmla="*/ 63 h 85"/>
              <a:gd name="T28" fmla="*/ 75 w 104"/>
              <a:gd name="T29" fmla="*/ 71 h 85"/>
              <a:gd name="T30" fmla="*/ 74 w 104"/>
              <a:gd name="T31" fmla="*/ 57 h 85"/>
              <a:gd name="T32" fmla="*/ 72 w 104"/>
              <a:gd name="T33" fmla="*/ 53 h 85"/>
              <a:gd name="T34" fmla="*/ 71 w 104"/>
              <a:gd name="T35" fmla="*/ 53 h 85"/>
              <a:gd name="T36" fmla="*/ 70 w 104"/>
              <a:gd name="T37" fmla="*/ 51 h 85"/>
              <a:gd name="T38" fmla="*/ 41 w 104"/>
              <a:gd name="T39" fmla="*/ 44 h 85"/>
              <a:gd name="T40" fmla="*/ 32 w 104"/>
              <a:gd name="T41" fmla="*/ 53 h 85"/>
              <a:gd name="T42" fmla="*/ 32 w 104"/>
              <a:gd name="T43" fmla="*/ 53 h 85"/>
              <a:gd name="T44" fmla="*/ 29 w 104"/>
              <a:gd name="T45" fmla="*/ 64 h 85"/>
              <a:gd name="T46" fmla="*/ 37 w 104"/>
              <a:gd name="T47" fmla="*/ 72 h 85"/>
              <a:gd name="T48" fmla="*/ 41 w 104"/>
              <a:gd name="T49" fmla="*/ 63 h 85"/>
              <a:gd name="T50" fmla="*/ 41 w 104"/>
              <a:gd name="T51" fmla="*/ 75 h 85"/>
              <a:gd name="T52" fmla="*/ 52 w 104"/>
              <a:gd name="T53" fmla="*/ 40 h 85"/>
              <a:gd name="T54" fmla="*/ 52 w 104"/>
              <a:gd name="T55" fmla="*/ 7 h 85"/>
              <a:gd name="T56" fmla="*/ 17 w 104"/>
              <a:gd name="T57" fmla="*/ 78 h 85"/>
              <a:gd name="T58" fmla="*/ 23 w 104"/>
              <a:gd name="T59" fmla="*/ 76 h 85"/>
              <a:gd name="T60" fmla="*/ 23 w 104"/>
              <a:gd name="T61" fmla="*/ 56 h 85"/>
              <a:gd name="T62" fmla="*/ 8 w 104"/>
              <a:gd name="T63" fmla="*/ 63 h 85"/>
              <a:gd name="T64" fmla="*/ 7 w 104"/>
              <a:gd name="T65" fmla="*/ 73 h 85"/>
              <a:gd name="T66" fmla="*/ 15 w 104"/>
              <a:gd name="T67" fmla="*/ 65 h 85"/>
              <a:gd name="T68" fmla="*/ 29 w 104"/>
              <a:gd name="T69" fmla="*/ 27 h 85"/>
              <a:gd name="T70" fmla="*/ 24 w 104"/>
              <a:gd name="T71" fmla="*/ 25 h 85"/>
              <a:gd name="T72" fmla="*/ 15 w 104"/>
              <a:gd name="T73" fmla="*/ 45 h 85"/>
              <a:gd name="T74" fmla="*/ 26 w 104"/>
              <a:gd name="T75" fmla="*/ 49 h 85"/>
              <a:gd name="T76" fmla="*/ 36 w 104"/>
              <a:gd name="T77" fmla="*/ 40 h 85"/>
              <a:gd name="T78" fmla="*/ 35 w 104"/>
              <a:gd name="T79" fmla="*/ 39 h 85"/>
              <a:gd name="T80" fmla="*/ 29 w 104"/>
              <a:gd name="T81" fmla="*/ 27 h 85"/>
              <a:gd name="T82" fmla="*/ 87 w 104"/>
              <a:gd name="T83" fmla="*/ 78 h 85"/>
              <a:gd name="T84" fmla="*/ 89 w 104"/>
              <a:gd name="T85" fmla="*/ 65 h 85"/>
              <a:gd name="T86" fmla="*/ 97 w 104"/>
              <a:gd name="T87" fmla="*/ 73 h 85"/>
              <a:gd name="T88" fmla="*/ 96 w 104"/>
              <a:gd name="T89" fmla="*/ 63 h 85"/>
              <a:gd name="T90" fmla="*/ 88 w 104"/>
              <a:gd name="T91" fmla="*/ 54 h 85"/>
              <a:gd name="T92" fmla="*/ 82 w 104"/>
              <a:gd name="T93" fmla="*/ 71 h 85"/>
              <a:gd name="T94" fmla="*/ 87 w 104"/>
              <a:gd name="T95" fmla="*/ 78 h 85"/>
              <a:gd name="T96" fmla="*/ 75 w 104"/>
              <a:gd name="T97" fmla="*/ 27 h 85"/>
              <a:gd name="T98" fmla="*/ 75 w 104"/>
              <a:gd name="T99" fmla="*/ 27 h 85"/>
              <a:gd name="T100" fmla="*/ 68 w 104"/>
              <a:gd name="T101" fmla="*/ 39 h 85"/>
              <a:gd name="T102" fmla="*/ 74 w 104"/>
              <a:gd name="T103" fmla="*/ 46 h 85"/>
              <a:gd name="T104" fmla="*/ 78 w 104"/>
              <a:gd name="T105" fmla="*/ 49 h 85"/>
              <a:gd name="T106" fmla="*/ 88 w 104"/>
              <a:gd name="T107" fmla="*/ 45 h 85"/>
              <a:gd name="T108" fmla="*/ 80 w 104"/>
              <a:gd name="T109" fmla="*/ 2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4" h="85">
                <a:moveTo>
                  <a:pt x="52" y="0"/>
                </a:moveTo>
                <a:cubicBezTo>
                  <a:pt x="63" y="0"/>
                  <a:pt x="73" y="8"/>
                  <a:pt x="75" y="20"/>
                </a:cubicBezTo>
                <a:cubicBezTo>
                  <a:pt x="76" y="19"/>
                  <a:pt x="78" y="19"/>
                  <a:pt x="80" y="19"/>
                </a:cubicBezTo>
                <a:cubicBezTo>
                  <a:pt x="85" y="19"/>
                  <a:pt x="90" y="21"/>
                  <a:pt x="93" y="24"/>
                </a:cubicBezTo>
                <a:cubicBezTo>
                  <a:pt x="96" y="27"/>
                  <a:pt x="98" y="32"/>
                  <a:pt x="98" y="37"/>
                </a:cubicBezTo>
                <a:cubicBezTo>
                  <a:pt x="98" y="42"/>
                  <a:pt x="97" y="46"/>
                  <a:pt x="93" y="50"/>
                </a:cubicBezTo>
                <a:cubicBezTo>
                  <a:pt x="98" y="54"/>
                  <a:pt x="98" y="54"/>
                  <a:pt x="98" y="54"/>
                </a:cubicBezTo>
                <a:cubicBezTo>
                  <a:pt x="100" y="56"/>
                  <a:pt x="101" y="58"/>
                  <a:pt x="102" y="60"/>
                </a:cubicBezTo>
                <a:cubicBezTo>
                  <a:pt x="103" y="63"/>
                  <a:pt x="104" y="65"/>
                  <a:pt x="104" y="68"/>
                </a:cubicBezTo>
                <a:cubicBezTo>
                  <a:pt x="104" y="74"/>
                  <a:pt x="104" y="74"/>
                  <a:pt x="104" y="74"/>
                </a:cubicBezTo>
                <a:cubicBezTo>
                  <a:pt x="104" y="75"/>
                  <a:pt x="103" y="77"/>
                  <a:pt x="102" y="78"/>
                </a:cubicBezTo>
                <a:cubicBezTo>
                  <a:pt x="102" y="79"/>
                  <a:pt x="100" y="80"/>
                  <a:pt x="98" y="80"/>
                </a:cubicBezTo>
                <a:cubicBezTo>
                  <a:pt x="98" y="80"/>
                  <a:pt x="98" y="80"/>
                  <a:pt x="98" y="80"/>
                </a:cubicBezTo>
                <a:cubicBezTo>
                  <a:pt x="94" y="80"/>
                  <a:pt x="94" y="80"/>
                  <a:pt x="94" y="80"/>
                </a:cubicBezTo>
                <a:cubicBezTo>
                  <a:pt x="94" y="82"/>
                  <a:pt x="94" y="82"/>
                  <a:pt x="94" y="82"/>
                </a:cubicBezTo>
                <a:cubicBezTo>
                  <a:pt x="94" y="84"/>
                  <a:pt x="92" y="85"/>
                  <a:pt x="90" y="85"/>
                </a:cubicBezTo>
                <a:cubicBezTo>
                  <a:pt x="90" y="85"/>
                  <a:pt x="90" y="85"/>
                  <a:pt x="90" y="85"/>
                </a:cubicBezTo>
                <a:cubicBezTo>
                  <a:pt x="13" y="85"/>
                  <a:pt x="13" y="85"/>
                  <a:pt x="13" y="85"/>
                </a:cubicBezTo>
                <a:cubicBezTo>
                  <a:pt x="13" y="85"/>
                  <a:pt x="13" y="85"/>
                  <a:pt x="13" y="85"/>
                </a:cubicBezTo>
                <a:cubicBezTo>
                  <a:pt x="11" y="85"/>
                  <a:pt x="10" y="84"/>
                  <a:pt x="10" y="82"/>
                </a:cubicBezTo>
                <a:cubicBezTo>
                  <a:pt x="10" y="80"/>
                  <a:pt x="10" y="80"/>
                  <a:pt x="10" y="80"/>
                </a:cubicBezTo>
                <a:cubicBezTo>
                  <a:pt x="6" y="80"/>
                  <a:pt x="6" y="80"/>
                  <a:pt x="6" y="80"/>
                </a:cubicBezTo>
                <a:cubicBezTo>
                  <a:pt x="5" y="80"/>
                  <a:pt x="5" y="80"/>
                  <a:pt x="5" y="80"/>
                </a:cubicBezTo>
                <a:cubicBezTo>
                  <a:pt x="3" y="80"/>
                  <a:pt x="2" y="79"/>
                  <a:pt x="1" y="78"/>
                </a:cubicBezTo>
                <a:cubicBezTo>
                  <a:pt x="0" y="77"/>
                  <a:pt x="0" y="75"/>
                  <a:pt x="0" y="74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5"/>
                  <a:pt x="0" y="63"/>
                  <a:pt x="1" y="60"/>
                </a:cubicBezTo>
                <a:cubicBezTo>
                  <a:pt x="2" y="58"/>
                  <a:pt x="4" y="56"/>
                  <a:pt x="6" y="54"/>
                </a:cubicBezTo>
                <a:cubicBezTo>
                  <a:pt x="10" y="50"/>
                  <a:pt x="10" y="50"/>
                  <a:pt x="10" y="50"/>
                </a:cubicBezTo>
                <a:cubicBezTo>
                  <a:pt x="7" y="46"/>
                  <a:pt x="5" y="42"/>
                  <a:pt x="5" y="37"/>
                </a:cubicBezTo>
                <a:cubicBezTo>
                  <a:pt x="5" y="32"/>
                  <a:pt x="7" y="27"/>
                  <a:pt x="11" y="24"/>
                </a:cubicBezTo>
                <a:cubicBezTo>
                  <a:pt x="14" y="21"/>
                  <a:pt x="19" y="19"/>
                  <a:pt x="24" y="19"/>
                </a:cubicBezTo>
                <a:cubicBezTo>
                  <a:pt x="25" y="19"/>
                  <a:pt x="27" y="19"/>
                  <a:pt x="29" y="20"/>
                </a:cubicBezTo>
                <a:cubicBezTo>
                  <a:pt x="31" y="8"/>
                  <a:pt x="40" y="0"/>
                  <a:pt x="52" y="0"/>
                </a:cubicBezTo>
                <a:close/>
                <a:moveTo>
                  <a:pt x="62" y="78"/>
                </a:moveTo>
                <a:cubicBezTo>
                  <a:pt x="62" y="78"/>
                  <a:pt x="62" y="78"/>
                  <a:pt x="62" y="78"/>
                </a:cubicBezTo>
                <a:cubicBezTo>
                  <a:pt x="62" y="75"/>
                  <a:pt x="62" y="75"/>
                  <a:pt x="62" y="75"/>
                </a:cubicBezTo>
                <a:cubicBezTo>
                  <a:pt x="62" y="75"/>
                  <a:pt x="62" y="75"/>
                  <a:pt x="62" y="75"/>
                </a:cubicBezTo>
                <a:cubicBezTo>
                  <a:pt x="62" y="75"/>
                  <a:pt x="62" y="75"/>
                  <a:pt x="62" y="75"/>
                </a:cubicBezTo>
                <a:cubicBezTo>
                  <a:pt x="62" y="63"/>
                  <a:pt x="62" y="63"/>
                  <a:pt x="62" y="63"/>
                </a:cubicBezTo>
                <a:cubicBezTo>
                  <a:pt x="62" y="62"/>
                  <a:pt x="63" y="61"/>
                  <a:pt x="64" y="61"/>
                </a:cubicBezTo>
                <a:cubicBezTo>
                  <a:pt x="65" y="61"/>
                  <a:pt x="66" y="62"/>
                  <a:pt x="66" y="63"/>
                </a:cubicBezTo>
                <a:cubicBezTo>
                  <a:pt x="66" y="72"/>
                  <a:pt x="66" y="72"/>
                  <a:pt x="66" y="72"/>
                </a:cubicBezTo>
                <a:cubicBezTo>
                  <a:pt x="75" y="72"/>
                  <a:pt x="75" y="72"/>
                  <a:pt x="75" y="72"/>
                </a:cubicBezTo>
                <a:cubicBezTo>
                  <a:pt x="75" y="72"/>
                  <a:pt x="75" y="71"/>
                  <a:pt x="75" y="71"/>
                </a:cubicBezTo>
                <a:cubicBezTo>
                  <a:pt x="75" y="64"/>
                  <a:pt x="75" y="64"/>
                  <a:pt x="75" y="64"/>
                </a:cubicBezTo>
                <a:cubicBezTo>
                  <a:pt x="75" y="61"/>
                  <a:pt x="75" y="59"/>
                  <a:pt x="74" y="57"/>
                </a:cubicBezTo>
                <a:cubicBezTo>
                  <a:pt x="74" y="57"/>
                  <a:pt x="74" y="57"/>
                  <a:pt x="74" y="57"/>
                </a:cubicBezTo>
                <a:cubicBezTo>
                  <a:pt x="74" y="57"/>
                  <a:pt x="74" y="57"/>
                  <a:pt x="74" y="57"/>
                </a:cubicBezTo>
                <a:cubicBezTo>
                  <a:pt x="73" y="56"/>
                  <a:pt x="72" y="54"/>
                  <a:pt x="72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1" y="53"/>
                  <a:pt x="71" y="53"/>
                  <a:pt x="71" y="53"/>
                </a:cubicBezTo>
                <a:cubicBezTo>
                  <a:pt x="71" y="53"/>
                  <a:pt x="71" y="53"/>
                  <a:pt x="71" y="53"/>
                </a:cubicBezTo>
                <a:cubicBezTo>
                  <a:pt x="71" y="52"/>
                  <a:pt x="70" y="51"/>
                  <a:pt x="70" y="51"/>
                </a:cubicBezTo>
                <a:cubicBezTo>
                  <a:pt x="70" y="51"/>
                  <a:pt x="70" y="51"/>
                  <a:pt x="70" y="51"/>
                </a:cubicBezTo>
                <a:cubicBezTo>
                  <a:pt x="62" y="44"/>
                  <a:pt x="62" y="44"/>
                  <a:pt x="62" y="44"/>
                </a:cubicBezTo>
                <a:cubicBezTo>
                  <a:pt x="59" y="45"/>
                  <a:pt x="56" y="46"/>
                  <a:pt x="52" y="46"/>
                </a:cubicBezTo>
                <a:cubicBezTo>
                  <a:pt x="48" y="46"/>
                  <a:pt x="44" y="45"/>
                  <a:pt x="41" y="44"/>
                </a:cubicBezTo>
                <a:cubicBezTo>
                  <a:pt x="34" y="51"/>
                  <a:pt x="34" y="51"/>
                  <a:pt x="34" y="51"/>
                </a:cubicBezTo>
                <a:cubicBezTo>
                  <a:pt x="34" y="51"/>
                  <a:pt x="34" y="51"/>
                  <a:pt x="34" y="51"/>
                </a:cubicBezTo>
                <a:cubicBezTo>
                  <a:pt x="33" y="51"/>
                  <a:pt x="33" y="52"/>
                  <a:pt x="32" y="53"/>
                </a:cubicBezTo>
                <a:cubicBezTo>
                  <a:pt x="32" y="53"/>
                  <a:pt x="32" y="53"/>
                  <a:pt x="32" y="53"/>
                </a:cubicBezTo>
                <a:cubicBezTo>
                  <a:pt x="32" y="53"/>
                  <a:pt x="32" y="53"/>
                  <a:pt x="32" y="53"/>
                </a:cubicBezTo>
                <a:cubicBezTo>
                  <a:pt x="32" y="53"/>
                  <a:pt x="32" y="53"/>
                  <a:pt x="32" y="53"/>
                </a:cubicBezTo>
                <a:cubicBezTo>
                  <a:pt x="32" y="53"/>
                  <a:pt x="32" y="53"/>
                  <a:pt x="32" y="53"/>
                </a:cubicBezTo>
                <a:cubicBezTo>
                  <a:pt x="31" y="54"/>
                  <a:pt x="30" y="56"/>
                  <a:pt x="30" y="57"/>
                </a:cubicBezTo>
                <a:cubicBezTo>
                  <a:pt x="29" y="59"/>
                  <a:pt x="29" y="61"/>
                  <a:pt x="29" y="64"/>
                </a:cubicBezTo>
                <a:cubicBezTo>
                  <a:pt x="29" y="71"/>
                  <a:pt x="29" y="71"/>
                  <a:pt x="29" y="71"/>
                </a:cubicBezTo>
                <a:cubicBezTo>
                  <a:pt x="29" y="71"/>
                  <a:pt x="29" y="72"/>
                  <a:pt x="29" y="72"/>
                </a:cubicBezTo>
                <a:cubicBezTo>
                  <a:pt x="37" y="72"/>
                  <a:pt x="37" y="72"/>
                  <a:pt x="37" y="72"/>
                </a:cubicBezTo>
                <a:cubicBezTo>
                  <a:pt x="37" y="63"/>
                  <a:pt x="37" y="63"/>
                  <a:pt x="37" y="63"/>
                </a:cubicBezTo>
                <a:cubicBezTo>
                  <a:pt x="37" y="62"/>
                  <a:pt x="38" y="61"/>
                  <a:pt x="39" y="61"/>
                </a:cubicBezTo>
                <a:cubicBezTo>
                  <a:pt x="41" y="61"/>
                  <a:pt x="41" y="62"/>
                  <a:pt x="41" y="63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8"/>
                  <a:pt x="41" y="78"/>
                  <a:pt x="41" y="78"/>
                </a:cubicBezTo>
                <a:cubicBezTo>
                  <a:pt x="62" y="78"/>
                  <a:pt x="62" y="78"/>
                  <a:pt x="62" y="78"/>
                </a:cubicBezTo>
                <a:close/>
                <a:moveTo>
                  <a:pt x="52" y="40"/>
                </a:moveTo>
                <a:cubicBezTo>
                  <a:pt x="52" y="40"/>
                  <a:pt x="52" y="40"/>
                  <a:pt x="52" y="40"/>
                </a:cubicBezTo>
                <a:cubicBezTo>
                  <a:pt x="61" y="40"/>
                  <a:pt x="68" y="32"/>
                  <a:pt x="68" y="23"/>
                </a:cubicBezTo>
                <a:cubicBezTo>
                  <a:pt x="68" y="14"/>
                  <a:pt x="61" y="7"/>
                  <a:pt x="52" y="7"/>
                </a:cubicBezTo>
                <a:cubicBezTo>
                  <a:pt x="43" y="7"/>
                  <a:pt x="35" y="14"/>
                  <a:pt x="35" y="23"/>
                </a:cubicBezTo>
                <a:cubicBezTo>
                  <a:pt x="35" y="32"/>
                  <a:pt x="43" y="40"/>
                  <a:pt x="52" y="40"/>
                </a:cubicBezTo>
                <a:close/>
                <a:moveTo>
                  <a:pt x="17" y="78"/>
                </a:moveTo>
                <a:cubicBezTo>
                  <a:pt x="17" y="78"/>
                  <a:pt x="17" y="78"/>
                  <a:pt x="17" y="78"/>
                </a:cubicBezTo>
                <a:cubicBezTo>
                  <a:pt x="26" y="78"/>
                  <a:pt x="26" y="78"/>
                  <a:pt x="26" y="78"/>
                </a:cubicBezTo>
                <a:cubicBezTo>
                  <a:pt x="25" y="78"/>
                  <a:pt x="24" y="77"/>
                  <a:pt x="23" y="76"/>
                </a:cubicBezTo>
                <a:cubicBezTo>
                  <a:pt x="22" y="75"/>
                  <a:pt x="22" y="73"/>
                  <a:pt x="22" y="71"/>
                </a:cubicBezTo>
                <a:cubicBezTo>
                  <a:pt x="22" y="64"/>
                  <a:pt x="22" y="64"/>
                  <a:pt x="22" y="64"/>
                </a:cubicBezTo>
                <a:cubicBezTo>
                  <a:pt x="22" y="61"/>
                  <a:pt x="22" y="58"/>
                  <a:pt x="23" y="56"/>
                </a:cubicBezTo>
                <a:cubicBezTo>
                  <a:pt x="21" y="55"/>
                  <a:pt x="18" y="55"/>
                  <a:pt x="16" y="54"/>
                </a:cubicBezTo>
                <a:cubicBezTo>
                  <a:pt x="11" y="59"/>
                  <a:pt x="11" y="59"/>
                  <a:pt x="11" y="59"/>
                </a:cubicBezTo>
                <a:cubicBezTo>
                  <a:pt x="9" y="60"/>
                  <a:pt x="8" y="61"/>
                  <a:pt x="8" y="63"/>
                </a:cubicBezTo>
                <a:cubicBezTo>
                  <a:pt x="8" y="63"/>
                  <a:pt x="8" y="63"/>
                  <a:pt x="8" y="63"/>
                </a:cubicBezTo>
                <a:cubicBezTo>
                  <a:pt x="7" y="65"/>
                  <a:pt x="7" y="66"/>
                  <a:pt x="7" y="68"/>
                </a:cubicBezTo>
                <a:cubicBezTo>
                  <a:pt x="7" y="73"/>
                  <a:pt x="7" y="73"/>
                  <a:pt x="7" y="73"/>
                </a:cubicBezTo>
                <a:cubicBezTo>
                  <a:pt x="13" y="73"/>
                  <a:pt x="13" y="73"/>
                  <a:pt x="13" y="73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6"/>
                  <a:pt x="13" y="65"/>
                  <a:pt x="15" y="65"/>
                </a:cubicBezTo>
                <a:cubicBezTo>
                  <a:pt x="16" y="65"/>
                  <a:pt x="17" y="66"/>
                  <a:pt x="17" y="67"/>
                </a:cubicBezTo>
                <a:cubicBezTo>
                  <a:pt x="17" y="78"/>
                  <a:pt x="17" y="78"/>
                  <a:pt x="17" y="78"/>
                </a:cubicBezTo>
                <a:close/>
                <a:moveTo>
                  <a:pt x="29" y="27"/>
                </a:moveTo>
                <a:cubicBezTo>
                  <a:pt x="29" y="27"/>
                  <a:pt x="29" y="27"/>
                  <a:pt x="29" y="27"/>
                </a:cubicBezTo>
                <a:cubicBezTo>
                  <a:pt x="28" y="27"/>
                  <a:pt x="28" y="26"/>
                  <a:pt x="27" y="26"/>
                </a:cubicBezTo>
                <a:cubicBezTo>
                  <a:pt x="26" y="26"/>
                  <a:pt x="25" y="25"/>
                  <a:pt x="24" y="25"/>
                </a:cubicBezTo>
                <a:cubicBezTo>
                  <a:pt x="20" y="25"/>
                  <a:pt x="17" y="27"/>
                  <a:pt x="15" y="29"/>
                </a:cubicBezTo>
                <a:cubicBezTo>
                  <a:pt x="13" y="31"/>
                  <a:pt x="12" y="34"/>
                  <a:pt x="12" y="37"/>
                </a:cubicBezTo>
                <a:cubicBezTo>
                  <a:pt x="12" y="40"/>
                  <a:pt x="13" y="43"/>
                  <a:pt x="15" y="45"/>
                </a:cubicBezTo>
                <a:cubicBezTo>
                  <a:pt x="15" y="45"/>
                  <a:pt x="15" y="45"/>
                  <a:pt x="15" y="45"/>
                </a:cubicBezTo>
                <a:cubicBezTo>
                  <a:pt x="17" y="47"/>
                  <a:pt x="20" y="49"/>
                  <a:pt x="24" y="49"/>
                </a:cubicBezTo>
                <a:cubicBezTo>
                  <a:pt x="24" y="49"/>
                  <a:pt x="25" y="49"/>
                  <a:pt x="26" y="49"/>
                </a:cubicBezTo>
                <a:cubicBezTo>
                  <a:pt x="26" y="48"/>
                  <a:pt x="27" y="48"/>
                  <a:pt x="27" y="48"/>
                </a:cubicBezTo>
                <a:cubicBezTo>
                  <a:pt x="28" y="47"/>
                  <a:pt x="29" y="47"/>
                  <a:pt x="29" y="46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39"/>
                  <a:pt x="36" y="39"/>
                  <a:pt x="36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2" y="36"/>
                  <a:pt x="30" y="33"/>
                  <a:pt x="29" y="28"/>
                </a:cubicBezTo>
                <a:cubicBezTo>
                  <a:pt x="29" y="28"/>
                  <a:pt x="29" y="28"/>
                  <a:pt x="29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7"/>
                  <a:pt x="29" y="27"/>
                  <a:pt x="29" y="27"/>
                </a:cubicBezTo>
                <a:close/>
                <a:moveTo>
                  <a:pt x="87" y="78"/>
                </a:moveTo>
                <a:cubicBezTo>
                  <a:pt x="87" y="78"/>
                  <a:pt x="87" y="78"/>
                  <a:pt x="87" y="78"/>
                </a:cubicBezTo>
                <a:cubicBezTo>
                  <a:pt x="87" y="67"/>
                  <a:pt x="87" y="67"/>
                  <a:pt x="87" y="67"/>
                </a:cubicBezTo>
                <a:cubicBezTo>
                  <a:pt x="87" y="66"/>
                  <a:pt x="88" y="65"/>
                  <a:pt x="89" y="65"/>
                </a:cubicBezTo>
                <a:cubicBezTo>
                  <a:pt x="90" y="65"/>
                  <a:pt x="91" y="66"/>
                  <a:pt x="91" y="67"/>
                </a:cubicBezTo>
                <a:cubicBezTo>
                  <a:pt x="91" y="73"/>
                  <a:pt x="91" y="73"/>
                  <a:pt x="91" y="73"/>
                </a:cubicBezTo>
                <a:cubicBezTo>
                  <a:pt x="97" y="73"/>
                  <a:pt x="97" y="73"/>
                  <a:pt x="97" y="73"/>
                </a:cubicBezTo>
                <a:cubicBezTo>
                  <a:pt x="97" y="68"/>
                  <a:pt x="97" y="68"/>
                  <a:pt x="97" y="68"/>
                </a:cubicBezTo>
                <a:cubicBezTo>
                  <a:pt x="97" y="66"/>
                  <a:pt x="97" y="65"/>
                  <a:pt x="96" y="63"/>
                </a:cubicBezTo>
                <a:cubicBezTo>
                  <a:pt x="96" y="63"/>
                  <a:pt x="96" y="63"/>
                  <a:pt x="96" y="63"/>
                </a:cubicBezTo>
                <a:cubicBezTo>
                  <a:pt x="96" y="63"/>
                  <a:pt x="96" y="63"/>
                  <a:pt x="96" y="63"/>
                </a:cubicBezTo>
                <a:cubicBezTo>
                  <a:pt x="95" y="61"/>
                  <a:pt x="94" y="60"/>
                  <a:pt x="93" y="59"/>
                </a:cubicBezTo>
                <a:cubicBezTo>
                  <a:pt x="88" y="54"/>
                  <a:pt x="88" y="54"/>
                  <a:pt x="88" y="54"/>
                </a:cubicBezTo>
                <a:cubicBezTo>
                  <a:pt x="86" y="55"/>
                  <a:pt x="83" y="55"/>
                  <a:pt x="80" y="56"/>
                </a:cubicBezTo>
                <a:cubicBezTo>
                  <a:pt x="81" y="58"/>
                  <a:pt x="82" y="61"/>
                  <a:pt x="82" y="64"/>
                </a:cubicBezTo>
                <a:cubicBezTo>
                  <a:pt x="82" y="71"/>
                  <a:pt x="82" y="71"/>
                  <a:pt x="82" y="71"/>
                </a:cubicBezTo>
                <a:cubicBezTo>
                  <a:pt x="82" y="73"/>
                  <a:pt x="81" y="75"/>
                  <a:pt x="80" y="76"/>
                </a:cubicBezTo>
                <a:cubicBezTo>
                  <a:pt x="80" y="77"/>
                  <a:pt x="79" y="78"/>
                  <a:pt x="77" y="78"/>
                </a:cubicBezTo>
                <a:cubicBezTo>
                  <a:pt x="87" y="78"/>
                  <a:pt x="87" y="78"/>
                  <a:pt x="87" y="78"/>
                </a:cubicBezTo>
                <a:close/>
                <a:moveTo>
                  <a:pt x="75" y="27"/>
                </a:moveTo>
                <a:cubicBezTo>
                  <a:pt x="75" y="27"/>
                  <a:pt x="75" y="27"/>
                  <a:pt x="75" y="27"/>
                </a:cubicBezTo>
                <a:cubicBezTo>
                  <a:pt x="75" y="27"/>
                  <a:pt x="75" y="27"/>
                  <a:pt x="75" y="27"/>
                </a:cubicBezTo>
                <a:cubicBezTo>
                  <a:pt x="75" y="27"/>
                  <a:pt x="75" y="27"/>
                  <a:pt x="75" y="27"/>
                </a:cubicBezTo>
                <a:cubicBezTo>
                  <a:pt x="75" y="27"/>
                  <a:pt x="75" y="27"/>
                  <a:pt x="75" y="27"/>
                </a:cubicBezTo>
                <a:cubicBezTo>
                  <a:pt x="75" y="27"/>
                  <a:pt x="75" y="27"/>
                  <a:pt x="75" y="27"/>
                </a:cubicBezTo>
                <a:cubicBezTo>
                  <a:pt x="74" y="32"/>
                  <a:pt x="71" y="36"/>
                  <a:pt x="68" y="39"/>
                </a:cubicBezTo>
                <a:cubicBezTo>
                  <a:pt x="68" y="39"/>
                  <a:pt x="68" y="39"/>
                  <a:pt x="68" y="39"/>
                </a:cubicBezTo>
                <a:cubicBezTo>
                  <a:pt x="68" y="39"/>
                  <a:pt x="68" y="39"/>
                  <a:pt x="68" y="39"/>
                </a:cubicBezTo>
                <a:cubicBezTo>
                  <a:pt x="68" y="40"/>
                  <a:pt x="68" y="40"/>
                  <a:pt x="68" y="40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5" y="47"/>
                  <a:pt x="76" y="47"/>
                  <a:pt x="76" y="48"/>
                </a:cubicBezTo>
                <a:cubicBezTo>
                  <a:pt x="77" y="48"/>
                  <a:pt x="77" y="48"/>
                  <a:pt x="78" y="49"/>
                </a:cubicBezTo>
                <a:cubicBezTo>
                  <a:pt x="78" y="49"/>
                  <a:pt x="78" y="49"/>
                  <a:pt x="78" y="49"/>
                </a:cubicBezTo>
                <a:cubicBezTo>
                  <a:pt x="78" y="49"/>
                  <a:pt x="78" y="49"/>
                  <a:pt x="78" y="49"/>
                </a:cubicBezTo>
                <a:cubicBezTo>
                  <a:pt x="78" y="49"/>
                  <a:pt x="79" y="49"/>
                  <a:pt x="80" y="49"/>
                </a:cubicBezTo>
                <a:cubicBezTo>
                  <a:pt x="83" y="49"/>
                  <a:pt x="86" y="47"/>
                  <a:pt x="88" y="45"/>
                </a:cubicBezTo>
                <a:cubicBezTo>
                  <a:pt x="90" y="43"/>
                  <a:pt x="92" y="40"/>
                  <a:pt x="92" y="37"/>
                </a:cubicBezTo>
                <a:cubicBezTo>
                  <a:pt x="92" y="34"/>
                  <a:pt x="90" y="31"/>
                  <a:pt x="88" y="29"/>
                </a:cubicBezTo>
                <a:cubicBezTo>
                  <a:pt x="86" y="27"/>
                  <a:pt x="83" y="25"/>
                  <a:pt x="80" y="25"/>
                </a:cubicBezTo>
                <a:cubicBezTo>
                  <a:pt x="79" y="25"/>
                  <a:pt x="78" y="26"/>
                  <a:pt x="77" y="26"/>
                </a:cubicBezTo>
                <a:cubicBezTo>
                  <a:pt x="76" y="26"/>
                  <a:pt x="75" y="27"/>
                  <a:pt x="75" y="27"/>
                </a:cubicBezTo>
                <a:close/>
              </a:path>
            </a:pathLst>
          </a:custGeom>
          <a:solidFill>
            <a:srgbClr val="01304C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3" name="Freeform 20"/>
          <p:cNvSpPr>
            <a:spLocks noEditPoints="1"/>
          </p:cNvSpPr>
          <p:nvPr/>
        </p:nvSpPr>
        <p:spPr bwMode="auto">
          <a:xfrm>
            <a:off x="486441" y="3366776"/>
            <a:ext cx="478848" cy="538866"/>
          </a:xfrm>
          <a:custGeom>
            <a:avLst/>
            <a:gdLst>
              <a:gd name="T0" fmla="*/ 73 w 88"/>
              <a:gd name="T1" fmla="*/ 22 h 99"/>
              <a:gd name="T2" fmla="*/ 81 w 88"/>
              <a:gd name="T3" fmla="*/ 18 h 99"/>
              <a:gd name="T4" fmla="*/ 77 w 88"/>
              <a:gd name="T5" fmla="*/ 27 h 99"/>
              <a:gd name="T6" fmla="*/ 75 w 88"/>
              <a:gd name="T7" fmla="*/ 86 h 99"/>
              <a:gd name="T8" fmla="*/ 44 w 88"/>
              <a:gd name="T9" fmla="*/ 99 h 99"/>
              <a:gd name="T10" fmla="*/ 13 w 88"/>
              <a:gd name="T11" fmla="*/ 86 h 99"/>
              <a:gd name="T12" fmla="*/ 13 w 88"/>
              <a:gd name="T13" fmla="*/ 24 h 99"/>
              <a:gd name="T14" fmla="*/ 13 w 88"/>
              <a:gd name="T15" fmla="*/ 24 h 99"/>
              <a:gd name="T16" fmla="*/ 41 w 88"/>
              <a:gd name="T17" fmla="*/ 6 h 99"/>
              <a:gd name="T18" fmla="*/ 34 w 88"/>
              <a:gd name="T19" fmla="*/ 3 h 99"/>
              <a:gd name="T20" fmla="*/ 51 w 88"/>
              <a:gd name="T21" fmla="*/ 0 h 99"/>
              <a:gd name="T22" fmla="*/ 51 w 88"/>
              <a:gd name="T23" fmla="*/ 6 h 99"/>
              <a:gd name="T24" fmla="*/ 48 w 88"/>
              <a:gd name="T25" fmla="*/ 12 h 99"/>
              <a:gd name="T26" fmla="*/ 56 w 88"/>
              <a:gd name="T27" fmla="*/ 57 h 99"/>
              <a:gd name="T28" fmla="*/ 60 w 88"/>
              <a:gd name="T29" fmla="*/ 31 h 99"/>
              <a:gd name="T30" fmla="*/ 37 w 88"/>
              <a:gd name="T31" fmla="*/ 46 h 99"/>
              <a:gd name="T32" fmla="*/ 36 w 88"/>
              <a:gd name="T33" fmla="*/ 47 h 99"/>
              <a:gd name="T34" fmla="*/ 33 w 88"/>
              <a:gd name="T35" fmla="*/ 56 h 99"/>
              <a:gd name="T36" fmla="*/ 33 w 88"/>
              <a:gd name="T37" fmla="*/ 58 h 99"/>
              <a:gd name="T38" fmla="*/ 34 w 88"/>
              <a:gd name="T39" fmla="*/ 60 h 99"/>
              <a:gd name="T40" fmla="*/ 39 w 88"/>
              <a:gd name="T41" fmla="*/ 65 h 99"/>
              <a:gd name="T42" fmla="*/ 41 w 88"/>
              <a:gd name="T43" fmla="*/ 66 h 99"/>
              <a:gd name="T44" fmla="*/ 43 w 88"/>
              <a:gd name="T45" fmla="*/ 67 h 99"/>
              <a:gd name="T46" fmla="*/ 44 w 88"/>
              <a:gd name="T47" fmla="*/ 67 h 99"/>
              <a:gd name="T48" fmla="*/ 45 w 88"/>
              <a:gd name="T49" fmla="*/ 67 h 99"/>
              <a:gd name="T50" fmla="*/ 47 w 88"/>
              <a:gd name="T51" fmla="*/ 66 h 99"/>
              <a:gd name="T52" fmla="*/ 54 w 88"/>
              <a:gd name="T53" fmla="*/ 61 h 99"/>
              <a:gd name="T54" fmla="*/ 56 w 88"/>
              <a:gd name="T55" fmla="*/ 57 h 99"/>
              <a:gd name="T56" fmla="*/ 48 w 88"/>
              <a:gd name="T57" fmla="*/ 49 h 99"/>
              <a:gd name="T58" fmla="*/ 40 w 88"/>
              <a:gd name="T59" fmla="*/ 62 h 99"/>
              <a:gd name="T60" fmla="*/ 48 w 88"/>
              <a:gd name="T61" fmla="*/ 49 h 99"/>
              <a:gd name="T62" fmla="*/ 46 w 88"/>
              <a:gd name="T63" fmla="*/ 52 h 99"/>
              <a:gd name="T64" fmla="*/ 43 w 88"/>
              <a:gd name="T65" fmla="*/ 58 h 99"/>
              <a:gd name="T66" fmla="*/ 46 w 88"/>
              <a:gd name="T67" fmla="*/ 52 h 99"/>
              <a:gd name="T68" fmla="*/ 64 w 88"/>
              <a:gd name="T69" fmla="*/ 32 h 99"/>
              <a:gd name="T70" fmla="*/ 58 w 88"/>
              <a:gd name="T71" fmla="*/ 61 h 99"/>
              <a:gd name="T72" fmla="*/ 45 w 88"/>
              <a:gd name="T73" fmla="*/ 71 h 99"/>
              <a:gd name="T74" fmla="*/ 44 w 88"/>
              <a:gd name="T75" fmla="*/ 71 h 99"/>
              <a:gd name="T76" fmla="*/ 42 w 88"/>
              <a:gd name="T77" fmla="*/ 71 h 99"/>
              <a:gd name="T78" fmla="*/ 39 w 88"/>
              <a:gd name="T79" fmla="*/ 70 h 99"/>
              <a:gd name="T80" fmla="*/ 29 w 88"/>
              <a:gd name="T81" fmla="*/ 59 h 99"/>
              <a:gd name="T82" fmla="*/ 29 w 88"/>
              <a:gd name="T83" fmla="*/ 56 h 99"/>
              <a:gd name="T84" fmla="*/ 33 w 88"/>
              <a:gd name="T85" fmla="*/ 45 h 99"/>
              <a:gd name="T86" fmla="*/ 34 w 88"/>
              <a:gd name="T87" fmla="*/ 44 h 99"/>
              <a:gd name="T88" fmla="*/ 35 w 88"/>
              <a:gd name="T89" fmla="*/ 43 h 99"/>
              <a:gd name="T90" fmla="*/ 55 w 88"/>
              <a:gd name="T91" fmla="*/ 26 h 99"/>
              <a:gd name="T92" fmla="*/ 60 w 88"/>
              <a:gd name="T93" fmla="*/ 26 h 99"/>
              <a:gd name="T94" fmla="*/ 61 w 88"/>
              <a:gd name="T95" fmla="*/ 26 h 99"/>
              <a:gd name="T96" fmla="*/ 62 w 88"/>
              <a:gd name="T97" fmla="*/ 27 h 99"/>
              <a:gd name="T98" fmla="*/ 64 w 88"/>
              <a:gd name="T99" fmla="*/ 32 h 99"/>
              <a:gd name="T100" fmla="*/ 70 w 88"/>
              <a:gd name="T101" fmla="*/ 29 h 99"/>
              <a:gd name="T102" fmla="*/ 18 w 88"/>
              <a:gd name="T103" fmla="*/ 29 h 99"/>
              <a:gd name="T104" fmla="*/ 18 w 88"/>
              <a:gd name="T105" fmla="*/ 81 h 99"/>
              <a:gd name="T106" fmla="*/ 70 w 88"/>
              <a:gd name="T107" fmla="*/ 82 h 99"/>
              <a:gd name="T108" fmla="*/ 81 w 88"/>
              <a:gd name="T109" fmla="*/ 55 h 99"/>
              <a:gd name="T110" fmla="*/ 70 w 88"/>
              <a:gd name="T111" fmla="*/ 2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8" h="99">
                <a:moveTo>
                  <a:pt x="48" y="12"/>
                </a:moveTo>
                <a:cubicBezTo>
                  <a:pt x="57" y="12"/>
                  <a:pt x="66" y="16"/>
                  <a:pt x="73" y="22"/>
                </a:cubicBezTo>
                <a:cubicBezTo>
                  <a:pt x="76" y="18"/>
                  <a:pt x="76" y="18"/>
                  <a:pt x="76" y="18"/>
                </a:cubicBezTo>
                <a:cubicBezTo>
                  <a:pt x="78" y="17"/>
                  <a:pt x="80" y="17"/>
                  <a:pt x="81" y="18"/>
                </a:cubicBezTo>
                <a:cubicBezTo>
                  <a:pt x="83" y="20"/>
                  <a:pt x="83" y="22"/>
                  <a:pt x="81" y="23"/>
                </a:cubicBezTo>
                <a:cubicBezTo>
                  <a:pt x="77" y="27"/>
                  <a:pt x="77" y="27"/>
                  <a:pt x="77" y="27"/>
                </a:cubicBezTo>
                <a:cubicBezTo>
                  <a:pt x="84" y="34"/>
                  <a:pt x="88" y="44"/>
                  <a:pt x="88" y="55"/>
                </a:cubicBezTo>
                <a:cubicBezTo>
                  <a:pt x="88" y="67"/>
                  <a:pt x="83" y="78"/>
                  <a:pt x="75" y="86"/>
                </a:cubicBezTo>
                <a:cubicBezTo>
                  <a:pt x="75" y="86"/>
                  <a:pt x="75" y="86"/>
                  <a:pt x="75" y="86"/>
                </a:cubicBezTo>
                <a:cubicBezTo>
                  <a:pt x="67" y="94"/>
                  <a:pt x="56" y="99"/>
                  <a:pt x="44" y="99"/>
                </a:cubicBezTo>
                <a:cubicBezTo>
                  <a:pt x="32" y="99"/>
                  <a:pt x="21" y="94"/>
                  <a:pt x="13" y="86"/>
                </a:cubicBezTo>
                <a:cubicBezTo>
                  <a:pt x="13" y="86"/>
                  <a:pt x="13" y="86"/>
                  <a:pt x="13" y="86"/>
                </a:cubicBezTo>
                <a:cubicBezTo>
                  <a:pt x="5" y="78"/>
                  <a:pt x="0" y="67"/>
                  <a:pt x="0" y="55"/>
                </a:cubicBezTo>
                <a:cubicBezTo>
                  <a:pt x="0" y="43"/>
                  <a:pt x="5" y="32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20" y="17"/>
                  <a:pt x="30" y="12"/>
                  <a:pt x="41" y="12"/>
                </a:cubicBezTo>
                <a:cubicBezTo>
                  <a:pt x="41" y="6"/>
                  <a:pt x="41" y="6"/>
                  <a:pt x="41" y="6"/>
                </a:cubicBezTo>
                <a:cubicBezTo>
                  <a:pt x="37" y="6"/>
                  <a:pt x="37" y="6"/>
                  <a:pt x="37" y="6"/>
                </a:cubicBezTo>
                <a:cubicBezTo>
                  <a:pt x="35" y="6"/>
                  <a:pt x="34" y="5"/>
                  <a:pt x="34" y="3"/>
                </a:cubicBezTo>
                <a:cubicBezTo>
                  <a:pt x="34" y="1"/>
                  <a:pt x="35" y="0"/>
                  <a:pt x="37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3" y="0"/>
                  <a:pt x="55" y="1"/>
                  <a:pt x="55" y="3"/>
                </a:cubicBezTo>
                <a:cubicBezTo>
                  <a:pt x="55" y="5"/>
                  <a:pt x="53" y="6"/>
                  <a:pt x="51" y="6"/>
                </a:cubicBezTo>
                <a:cubicBezTo>
                  <a:pt x="48" y="6"/>
                  <a:pt x="48" y="6"/>
                  <a:pt x="48" y="6"/>
                </a:cubicBezTo>
                <a:cubicBezTo>
                  <a:pt x="48" y="12"/>
                  <a:pt x="48" y="12"/>
                  <a:pt x="48" y="12"/>
                </a:cubicBezTo>
                <a:close/>
                <a:moveTo>
                  <a:pt x="56" y="57"/>
                </a:moveTo>
                <a:cubicBezTo>
                  <a:pt x="56" y="57"/>
                  <a:pt x="56" y="57"/>
                  <a:pt x="56" y="57"/>
                </a:cubicBezTo>
                <a:cubicBezTo>
                  <a:pt x="56" y="56"/>
                  <a:pt x="56" y="56"/>
                  <a:pt x="56" y="56"/>
                </a:cubicBezTo>
                <a:cubicBezTo>
                  <a:pt x="60" y="31"/>
                  <a:pt x="60" y="31"/>
                  <a:pt x="60" y="31"/>
                </a:cubicBezTo>
                <a:cubicBezTo>
                  <a:pt x="60" y="30"/>
                  <a:pt x="58" y="29"/>
                  <a:pt x="57" y="30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6"/>
                  <a:pt x="37" y="47"/>
                  <a:pt x="36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4" y="49"/>
                  <a:pt x="33" y="53"/>
                  <a:pt x="33" y="56"/>
                </a:cubicBezTo>
                <a:cubicBezTo>
                  <a:pt x="33" y="56"/>
                  <a:pt x="33" y="57"/>
                  <a:pt x="33" y="57"/>
                </a:cubicBezTo>
                <a:cubicBezTo>
                  <a:pt x="33" y="57"/>
                  <a:pt x="33" y="58"/>
                  <a:pt x="33" y="58"/>
                </a:cubicBezTo>
                <a:cubicBezTo>
                  <a:pt x="33" y="59"/>
                  <a:pt x="33" y="59"/>
                  <a:pt x="33" y="59"/>
                </a:cubicBezTo>
                <a:cubicBezTo>
                  <a:pt x="34" y="59"/>
                  <a:pt x="34" y="60"/>
                  <a:pt x="34" y="60"/>
                </a:cubicBezTo>
                <a:cubicBezTo>
                  <a:pt x="34" y="60"/>
                  <a:pt x="34" y="61"/>
                  <a:pt x="34" y="61"/>
                </a:cubicBezTo>
                <a:cubicBezTo>
                  <a:pt x="35" y="63"/>
                  <a:pt x="37" y="64"/>
                  <a:pt x="39" y="65"/>
                </a:cubicBezTo>
                <a:cubicBezTo>
                  <a:pt x="39" y="65"/>
                  <a:pt x="39" y="65"/>
                  <a:pt x="40" y="66"/>
                </a:cubicBezTo>
                <a:cubicBezTo>
                  <a:pt x="40" y="66"/>
                  <a:pt x="40" y="66"/>
                  <a:pt x="41" y="66"/>
                </a:cubicBezTo>
                <a:cubicBezTo>
                  <a:pt x="41" y="66"/>
                  <a:pt x="41" y="66"/>
                  <a:pt x="42" y="66"/>
                </a:cubicBezTo>
                <a:cubicBezTo>
                  <a:pt x="42" y="66"/>
                  <a:pt x="42" y="66"/>
                  <a:pt x="43" y="67"/>
                </a:cubicBezTo>
                <a:cubicBezTo>
                  <a:pt x="43" y="67"/>
                  <a:pt x="43" y="67"/>
                  <a:pt x="43" y="67"/>
                </a:cubicBezTo>
                <a:cubicBezTo>
                  <a:pt x="43" y="67"/>
                  <a:pt x="44" y="67"/>
                  <a:pt x="44" y="67"/>
                </a:cubicBezTo>
                <a:cubicBezTo>
                  <a:pt x="44" y="67"/>
                  <a:pt x="44" y="67"/>
                  <a:pt x="44" y="67"/>
                </a:cubicBezTo>
                <a:cubicBezTo>
                  <a:pt x="44" y="67"/>
                  <a:pt x="45" y="67"/>
                  <a:pt x="45" y="67"/>
                </a:cubicBezTo>
                <a:cubicBezTo>
                  <a:pt x="45" y="67"/>
                  <a:pt x="46" y="67"/>
                  <a:pt x="46" y="66"/>
                </a:cubicBezTo>
                <a:cubicBezTo>
                  <a:pt x="46" y="66"/>
                  <a:pt x="47" y="66"/>
                  <a:pt x="47" y="66"/>
                </a:cubicBezTo>
                <a:cubicBezTo>
                  <a:pt x="50" y="66"/>
                  <a:pt x="52" y="64"/>
                  <a:pt x="53" y="62"/>
                </a:cubicBezTo>
                <a:cubicBezTo>
                  <a:pt x="54" y="62"/>
                  <a:pt x="54" y="61"/>
                  <a:pt x="54" y="61"/>
                </a:cubicBezTo>
                <a:cubicBezTo>
                  <a:pt x="55" y="60"/>
                  <a:pt x="55" y="58"/>
                  <a:pt x="56" y="57"/>
                </a:cubicBezTo>
                <a:cubicBezTo>
                  <a:pt x="56" y="57"/>
                  <a:pt x="56" y="57"/>
                  <a:pt x="56" y="57"/>
                </a:cubicBezTo>
                <a:close/>
                <a:moveTo>
                  <a:pt x="48" y="49"/>
                </a:moveTo>
                <a:cubicBezTo>
                  <a:pt x="48" y="49"/>
                  <a:pt x="48" y="49"/>
                  <a:pt x="48" y="49"/>
                </a:cubicBezTo>
                <a:cubicBezTo>
                  <a:pt x="51" y="51"/>
                  <a:pt x="53" y="55"/>
                  <a:pt x="51" y="59"/>
                </a:cubicBezTo>
                <a:cubicBezTo>
                  <a:pt x="49" y="62"/>
                  <a:pt x="44" y="64"/>
                  <a:pt x="40" y="62"/>
                </a:cubicBezTo>
                <a:cubicBezTo>
                  <a:pt x="37" y="60"/>
                  <a:pt x="36" y="55"/>
                  <a:pt x="38" y="51"/>
                </a:cubicBezTo>
                <a:cubicBezTo>
                  <a:pt x="40" y="48"/>
                  <a:pt x="44" y="47"/>
                  <a:pt x="48" y="49"/>
                </a:cubicBezTo>
                <a:close/>
                <a:moveTo>
                  <a:pt x="46" y="52"/>
                </a:moveTo>
                <a:cubicBezTo>
                  <a:pt x="46" y="52"/>
                  <a:pt x="46" y="52"/>
                  <a:pt x="46" y="52"/>
                </a:cubicBezTo>
                <a:cubicBezTo>
                  <a:pt x="44" y="51"/>
                  <a:pt x="42" y="52"/>
                  <a:pt x="41" y="53"/>
                </a:cubicBezTo>
                <a:cubicBezTo>
                  <a:pt x="40" y="55"/>
                  <a:pt x="41" y="57"/>
                  <a:pt x="43" y="58"/>
                </a:cubicBezTo>
                <a:cubicBezTo>
                  <a:pt x="44" y="59"/>
                  <a:pt x="46" y="58"/>
                  <a:pt x="47" y="57"/>
                </a:cubicBezTo>
                <a:cubicBezTo>
                  <a:pt x="48" y="55"/>
                  <a:pt x="47" y="53"/>
                  <a:pt x="46" y="52"/>
                </a:cubicBezTo>
                <a:close/>
                <a:moveTo>
                  <a:pt x="64" y="32"/>
                </a:moveTo>
                <a:cubicBezTo>
                  <a:pt x="64" y="32"/>
                  <a:pt x="64" y="32"/>
                  <a:pt x="64" y="32"/>
                </a:cubicBezTo>
                <a:cubicBezTo>
                  <a:pt x="60" y="57"/>
                  <a:pt x="60" y="57"/>
                  <a:pt x="60" y="57"/>
                </a:cubicBezTo>
                <a:cubicBezTo>
                  <a:pt x="59" y="59"/>
                  <a:pt x="59" y="60"/>
                  <a:pt x="58" y="61"/>
                </a:cubicBezTo>
                <a:cubicBezTo>
                  <a:pt x="56" y="66"/>
                  <a:pt x="52" y="70"/>
                  <a:pt x="47" y="70"/>
                </a:cubicBezTo>
                <a:cubicBezTo>
                  <a:pt x="46" y="71"/>
                  <a:pt x="46" y="71"/>
                  <a:pt x="45" y="71"/>
                </a:cubicBezTo>
                <a:cubicBezTo>
                  <a:pt x="45" y="71"/>
                  <a:pt x="44" y="71"/>
                  <a:pt x="44" y="71"/>
                </a:cubicBezTo>
                <a:cubicBezTo>
                  <a:pt x="44" y="71"/>
                  <a:pt x="44" y="71"/>
                  <a:pt x="44" y="71"/>
                </a:cubicBezTo>
                <a:cubicBezTo>
                  <a:pt x="43" y="71"/>
                  <a:pt x="43" y="71"/>
                  <a:pt x="42" y="71"/>
                </a:cubicBezTo>
                <a:cubicBezTo>
                  <a:pt x="42" y="71"/>
                  <a:pt x="42" y="71"/>
                  <a:pt x="42" y="71"/>
                </a:cubicBezTo>
                <a:cubicBezTo>
                  <a:pt x="42" y="71"/>
                  <a:pt x="41" y="70"/>
                  <a:pt x="41" y="70"/>
                </a:cubicBezTo>
                <a:cubicBezTo>
                  <a:pt x="40" y="70"/>
                  <a:pt x="40" y="70"/>
                  <a:pt x="39" y="70"/>
                </a:cubicBezTo>
                <a:cubicBezTo>
                  <a:pt x="35" y="68"/>
                  <a:pt x="31" y="65"/>
                  <a:pt x="30" y="61"/>
                </a:cubicBezTo>
                <a:cubicBezTo>
                  <a:pt x="30" y="60"/>
                  <a:pt x="29" y="60"/>
                  <a:pt x="29" y="59"/>
                </a:cubicBezTo>
                <a:cubicBezTo>
                  <a:pt x="29" y="59"/>
                  <a:pt x="29" y="58"/>
                  <a:pt x="29" y="58"/>
                </a:cubicBezTo>
                <a:cubicBezTo>
                  <a:pt x="29" y="57"/>
                  <a:pt x="29" y="57"/>
                  <a:pt x="29" y="56"/>
                </a:cubicBezTo>
                <a:cubicBezTo>
                  <a:pt x="28" y="53"/>
                  <a:pt x="30" y="49"/>
                  <a:pt x="32" y="46"/>
                </a:cubicBezTo>
                <a:cubicBezTo>
                  <a:pt x="32" y="46"/>
                  <a:pt x="32" y="45"/>
                  <a:pt x="33" y="45"/>
                </a:cubicBezTo>
                <a:cubicBezTo>
                  <a:pt x="33" y="45"/>
                  <a:pt x="33" y="44"/>
                  <a:pt x="34" y="44"/>
                </a:cubicBezTo>
                <a:cubicBezTo>
                  <a:pt x="34" y="44"/>
                  <a:pt x="34" y="44"/>
                  <a:pt x="34" y="44"/>
                </a:cubicBezTo>
                <a:cubicBezTo>
                  <a:pt x="34" y="43"/>
                  <a:pt x="34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57" y="25"/>
                  <a:pt x="58" y="25"/>
                  <a:pt x="60" y="26"/>
                </a:cubicBezTo>
                <a:cubicBezTo>
                  <a:pt x="60" y="26"/>
                  <a:pt x="60" y="26"/>
                  <a:pt x="60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2" y="27"/>
                  <a:pt x="62" y="27"/>
                  <a:pt x="62" y="27"/>
                </a:cubicBezTo>
                <a:cubicBezTo>
                  <a:pt x="62" y="27"/>
                  <a:pt x="62" y="27"/>
                  <a:pt x="62" y="27"/>
                </a:cubicBezTo>
                <a:cubicBezTo>
                  <a:pt x="63" y="28"/>
                  <a:pt x="64" y="30"/>
                  <a:pt x="64" y="32"/>
                </a:cubicBezTo>
                <a:close/>
                <a:moveTo>
                  <a:pt x="70" y="29"/>
                </a:moveTo>
                <a:cubicBezTo>
                  <a:pt x="70" y="29"/>
                  <a:pt x="70" y="29"/>
                  <a:pt x="70" y="29"/>
                </a:cubicBezTo>
                <a:cubicBezTo>
                  <a:pt x="64" y="22"/>
                  <a:pt x="54" y="18"/>
                  <a:pt x="44" y="18"/>
                </a:cubicBezTo>
                <a:cubicBezTo>
                  <a:pt x="34" y="18"/>
                  <a:pt x="25" y="22"/>
                  <a:pt x="18" y="29"/>
                </a:cubicBezTo>
                <a:cubicBezTo>
                  <a:pt x="11" y="36"/>
                  <a:pt x="7" y="45"/>
                  <a:pt x="7" y="55"/>
                </a:cubicBezTo>
                <a:cubicBezTo>
                  <a:pt x="7" y="65"/>
                  <a:pt x="11" y="75"/>
                  <a:pt x="18" y="81"/>
                </a:cubicBezTo>
                <a:cubicBezTo>
                  <a:pt x="25" y="88"/>
                  <a:pt x="34" y="92"/>
                  <a:pt x="44" y="92"/>
                </a:cubicBezTo>
                <a:cubicBezTo>
                  <a:pt x="54" y="92"/>
                  <a:pt x="64" y="88"/>
                  <a:pt x="70" y="82"/>
                </a:cubicBezTo>
                <a:cubicBezTo>
                  <a:pt x="70" y="81"/>
                  <a:pt x="70" y="81"/>
                  <a:pt x="70" y="81"/>
                </a:cubicBezTo>
                <a:cubicBezTo>
                  <a:pt x="77" y="75"/>
                  <a:pt x="81" y="65"/>
                  <a:pt x="81" y="55"/>
                </a:cubicBezTo>
                <a:cubicBezTo>
                  <a:pt x="81" y="45"/>
                  <a:pt x="77" y="36"/>
                  <a:pt x="71" y="29"/>
                </a:cubicBezTo>
                <a:cubicBezTo>
                  <a:pt x="70" y="29"/>
                  <a:pt x="70" y="29"/>
                  <a:pt x="70" y="29"/>
                </a:cubicBezTo>
                <a:close/>
              </a:path>
            </a:pathLst>
          </a:custGeom>
          <a:solidFill>
            <a:srgbClr val="049AAB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8256690" y="1087386"/>
            <a:ext cx="3380153" cy="86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XI </a:t>
            </a: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межрегиональный форум молодых педагогов и их наставников «Таир 2020»</a:t>
            </a:r>
            <a:endParaRPr lang="zh-CN" altLang="en-US" sz="1600" b="1" dirty="0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14443" y="3397397"/>
            <a:ext cx="3751244" cy="93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Практический семинар </a:t>
            </a:r>
            <a:b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«Вектор успеха 3.0»</a:t>
            </a:r>
          </a:p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Как проявиться личности педагога?</a:t>
            </a:r>
            <a:endParaRPr lang="zh-CN" altLang="en-US" b="1" dirty="0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1012454" y="2510557"/>
            <a:ext cx="2778428" cy="56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Тренинг «Школа организаторов»</a:t>
            </a:r>
            <a:endParaRPr lang="zh-CN" altLang="en-US" sz="1600" b="1" dirty="0"/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8239077" y="2473452"/>
            <a:ext cx="37057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Образовательно-методический семинар молодых педагогов Тюменской области «Каждый важен, интерактивные методы профилактики травли в школе»</a:t>
            </a:r>
            <a:endParaRPr lang="zh-CN" altLang="en-US" sz="1600" b="1" dirty="0"/>
          </a:p>
        </p:txBody>
      </p:sp>
      <p:grpSp>
        <p:nvGrpSpPr>
          <p:cNvPr id="2" name="组合 29"/>
          <p:cNvGrpSpPr/>
          <p:nvPr/>
        </p:nvGrpSpPr>
        <p:grpSpPr>
          <a:xfrm>
            <a:off x="1128173" y="143392"/>
            <a:ext cx="9811071" cy="646331"/>
            <a:chOff x="6080760" y="1044564"/>
            <a:chExt cx="9811071" cy="646331"/>
          </a:xfrm>
        </p:grpSpPr>
        <p:sp>
          <p:nvSpPr>
            <p:cNvPr id="31" name="文本框 30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442707" y="1167675"/>
              <a:ext cx="84491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Повышение педагогического мастерства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矩形 259"/>
          <p:cNvSpPr>
            <a:spLocks noChangeArrowheads="1"/>
          </p:cNvSpPr>
          <p:nvPr/>
        </p:nvSpPr>
        <p:spPr bwMode="auto">
          <a:xfrm>
            <a:off x="10997513" y="313038"/>
            <a:ext cx="947351" cy="3847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endParaRPr lang="zh-CN" altLang="en-US" sz="25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614745" y="4680862"/>
            <a:ext cx="3761337" cy="8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Всероссийский </a:t>
            </a:r>
            <a:r>
              <a:rPr lang="ru-RU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онлайн-форум</a:t>
            </a: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о подростках «В ЭФИРЕ» для педагогов и родителей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8256690" y="4397415"/>
            <a:ext cx="3380153" cy="86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Регионального фестиваля - конкурса профессионального мастерства «ДВЕ ЗВЕЗДЫ»</a:t>
            </a:r>
          </a:p>
        </p:txBody>
      </p:sp>
      <p:pic>
        <p:nvPicPr>
          <p:cNvPr id="35" name="Рисунок 34" descr="https://a.d-cd.net/y4AAAgIj9OA-9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366" y="5021893"/>
            <a:ext cx="532757" cy="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455134" y="4641141"/>
            <a:ext cx="1048836" cy="7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s://sun9-43.userapi.com/impg/sxA19NPxdvla11zP7ZKFy6Od925IXoJt_cKVUQ/HFFRbSHAK8o.jpg?size=2560x1707&amp;quality=96&amp;sign=6b297002a5d268f9f7b2b2af75979240&amp;type=album"/>
          <p:cNvPicPr>
            <a:picLocks noChangeAspect="1" noChangeArrowheads="1"/>
          </p:cNvPicPr>
          <p:nvPr/>
        </p:nvPicPr>
        <p:blipFill>
          <a:blip r:embed="rId5" cstate="print">
            <a:lum bright="30000" contrast="30000"/>
          </a:blip>
          <a:srcRect l="29831" t="11300" r="7064"/>
          <a:stretch>
            <a:fillRect/>
          </a:stretch>
        </p:blipFill>
        <p:spPr bwMode="auto">
          <a:xfrm>
            <a:off x="6667500" y="3473478"/>
            <a:ext cx="1250488" cy="1172013"/>
          </a:xfrm>
          <a:prstGeom prst="ellipse">
            <a:avLst/>
          </a:prstGeom>
          <a:ln w="63500" cap="rnd">
            <a:solidFill>
              <a:srgbClr val="9BD74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942" y="838199"/>
            <a:ext cx="1143145" cy="1104901"/>
          </a:xfrm>
          <a:prstGeom prst="ellipse">
            <a:avLst/>
          </a:prstGeom>
          <a:ln w="63500" cap="rnd">
            <a:solidFill>
              <a:srgbClr val="0099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7500" y="1771650"/>
            <a:ext cx="1286409" cy="1209675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535" name="Picture 7" descr="https://sun9-68.userapi.com/impg/_JtbxJYMU48UAwUkKJhmA-VHOKOQuDkooXiPqA/A6GQ292uPTw.jpg?size=2560x1920&amp;quality=96&amp;sign=a00ef5cbcac42cf2b16da9bd196b7c6e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58570" y="2614681"/>
            <a:ext cx="1228724" cy="1209994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56188" y="1324259"/>
            <a:ext cx="1266824" cy="1202096"/>
          </a:xfrm>
          <a:prstGeom prst="ellipse">
            <a:avLst/>
          </a:prstGeom>
          <a:ln w="63500" cap="rnd">
            <a:solidFill>
              <a:schemeClr val="bg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53414" y="4050256"/>
            <a:ext cx="1240615" cy="1190625"/>
          </a:xfrm>
          <a:prstGeom prst="ellipse">
            <a:avLst/>
          </a:prstGeom>
          <a:ln w="63500" cap="rnd">
            <a:solidFill>
              <a:srgbClr val="9BD74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236415" y="1098678"/>
            <a:ext cx="4321185" cy="118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ru-RU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Онлайн-сессия Всероссийской педагогической школы Общероссийского Профсоюза образования</a:t>
            </a:r>
          </a:p>
        </p:txBody>
      </p:sp>
      <p:pic>
        <p:nvPicPr>
          <p:cNvPr id="1026" name="Picture 2" descr="https://go.imgsmail.ru/imgpreview?key=6ff79ec3dbc2427&amp;mb=imgdb_preview_ex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75" y="1156369"/>
            <a:ext cx="554551" cy="5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93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30" grpId="0" bldLvl="0" animBg="1"/>
      <p:bldP spid="30" grpId="1" bldLvl="0" animBg="1"/>
      <p:bldP spid="33" grpId="0"/>
      <p:bldP spid="34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4" name="MH_Other_6"/>
          <p:cNvSpPr>
            <a:spLocks noChangeArrowheads="1"/>
          </p:cNvSpPr>
          <p:nvPr/>
        </p:nvSpPr>
        <p:spPr bwMode="auto">
          <a:xfrm>
            <a:off x="1431949" y="1060818"/>
            <a:ext cx="668301" cy="668337"/>
          </a:xfrm>
          <a:prstGeom prst="ellipse">
            <a:avLst/>
          </a:prstGeom>
          <a:solidFill>
            <a:srgbClr val="9BD744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400" dirty="0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01</a:t>
            </a:r>
            <a:endParaRPr lang="zh-CN" altLang="en-US" sz="2400" dirty="0">
              <a:solidFill>
                <a:srgbClr val="FFFFFF"/>
              </a:solidFill>
              <a:latin typeface="Calibri" panose="020F0502020204030204" pitchFamily="34" charset="0"/>
              <a:ea typeface="Gungsuh" panose="02030600000101010101" pitchFamily="18" charset="-127"/>
            </a:endParaRPr>
          </a:p>
        </p:txBody>
      </p:sp>
      <p:sp>
        <p:nvSpPr>
          <p:cNvPr id="28685" name="MH_Other_7"/>
          <p:cNvSpPr>
            <a:spLocks noChangeArrowheads="1"/>
          </p:cNvSpPr>
          <p:nvPr/>
        </p:nvSpPr>
        <p:spPr bwMode="auto">
          <a:xfrm>
            <a:off x="1964072" y="1959186"/>
            <a:ext cx="668300" cy="668337"/>
          </a:xfrm>
          <a:prstGeom prst="ellipse">
            <a:avLst/>
          </a:prstGeom>
          <a:solidFill>
            <a:srgbClr val="01304C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400" dirty="0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02</a:t>
            </a:r>
            <a:endParaRPr lang="zh-CN" altLang="en-US" sz="2400" dirty="0">
              <a:solidFill>
                <a:srgbClr val="FFFFFF"/>
              </a:solidFill>
              <a:latin typeface="Calibri" panose="020F0502020204030204" pitchFamily="34" charset="0"/>
              <a:ea typeface="Gungsuh" panose="02030600000101010101" pitchFamily="18" charset="-127"/>
            </a:endParaRPr>
          </a:p>
        </p:txBody>
      </p:sp>
      <p:sp>
        <p:nvSpPr>
          <p:cNvPr id="28686" name="MH_Other_8"/>
          <p:cNvSpPr>
            <a:spLocks noChangeArrowheads="1"/>
          </p:cNvSpPr>
          <p:nvPr/>
        </p:nvSpPr>
        <p:spPr bwMode="auto">
          <a:xfrm>
            <a:off x="2400660" y="2686289"/>
            <a:ext cx="668301" cy="669925"/>
          </a:xfrm>
          <a:prstGeom prst="ellipse">
            <a:avLst/>
          </a:prstGeom>
          <a:solidFill>
            <a:srgbClr val="049AAB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400" dirty="0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03</a:t>
            </a:r>
            <a:endParaRPr lang="zh-CN" altLang="en-US" sz="2400" dirty="0">
              <a:solidFill>
                <a:srgbClr val="FFFFFF"/>
              </a:solidFill>
              <a:latin typeface="Calibri" panose="020F0502020204030204" pitchFamily="34" charset="0"/>
              <a:ea typeface="Gungsuh" panose="02030600000101010101" pitchFamily="18" charset="-127"/>
            </a:endParaRPr>
          </a:p>
        </p:txBody>
      </p:sp>
      <p:sp>
        <p:nvSpPr>
          <p:cNvPr id="28687" name="MH_Other_9"/>
          <p:cNvSpPr>
            <a:spLocks noChangeArrowheads="1"/>
          </p:cNvSpPr>
          <p:nvPr/>
        </p:nvSpPr>
        <p:spPr bwMode="auto">
          <a:xfrm>
            <a:off x="2664184" y="3461031"/>
            <a:ext cx="668300" cy="669925"/>
          </a:xfrm>
          <a:prstGeom prst="ellipse">
            <a:avLst/>
          </a:prstGeom>
          <a:solidFill>
            <a:srgbClr val="01304C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400" dirty="0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04</a:t>
            </a:r>
            <a:endParaRPr lang="zh-CN" altLang="en-US" sz="2400" dirty="0">
              <a:solidFill>
                <a:srgbClr val="FFFFFF"/>
              </a:solidFill>
              <a:latin typeface="Calibri" panose="020F0502020204030204" pitchFamily="34" charset="0"/>
              <a:ea typeface="Gungsuh" panose="02030600000101010101" pitchFamily="18" charset="-127"/>
            </a:endParaRPr>
          </a:p>
        </p:txBody>
      </p:sp>
      <p:sp>
        <p:nvSpPr>
          <p:cNvPr id="28688" name="MH_Other_10"/>
          <p:cNvSpPr>
            <a:spLocks noChangeArrowheads="1"/>
          </p:cNvSpPr>
          <p:nvPr/>
        </p:nvSpPr>
        <p:spPr bwMode="auto">
          <a:xfrm>
            <a:off x="2818915" y="4253865"/>
            <a:ext cx="668301" cy="668337"/>
          </a:xfrm>
          <a:prstGeom prst="ellipse">
            <a:avLst/>
          </a:prstGeom>
          <a:solidFill>
            <a:srgbClr val="9BD744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400" dirty="0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05</a:t>
            </a:r>
            <a:endParaRPr lang="zh-CN" altLang="en-US" sz="2400" dirty="0">
              <a:solidFill>
                <a:srgbClr val="FFFFFF"/>
              </a:solidFill>
              <a:latin typeface="Calibri" panose="020F0502020204030204" pitchFamily="34" charset="0"/>
              <a:ea typeface="Gungsuh" panose="02030600000101010101" pitchFamily="18" charset="-127"/>
            </a:endParaRPr>
          </a:p>
        </p:txBody>
      </p:sp>
      <p:sp>
        <p:nvSpPr>
          <p:cNvPr id="28689" name="MH_Title_1"/>
          <p:cNvSpPr>
            <a:spLocks noChangeArrowheads="1"/>
          </p:cNvSpPr>
          <p:nvPr/>
        </p:nvSpPr>
        <p:spPr bwMode="auto">
          <a:xfrm>
            <a:off x="-23410" y="2843511"/>
            <a:ext cx="1570435" cy="2269723"/>
          </a:xfrm>
          <a:custGeom>
            <a:avLst/>
            <a:gdLst>
              <a:gd name="T0" fmla="*/ 272796 w 1159484"/>
              <a:gd name="T1" fmla="*/ 1430 h 1674380"/>
              <a:gd name="T2" fmla="*/ 986253 w 1159484"/>
              <a:gd name="T3" fmla="*/ 329551 h 1674380"/>
              <a:gd name="T4" fmla="*/ 983624 w 1159484"/>
              <a:gd name="T5" fmla="*/ 1349563 h 1674380"/>
              <a:gd name="T6" fmla="*/ 0 w 1159484"/>
              <a:gd name="T7" fmla="*/ 1611015 h 1674380"/>
              <a:gd name="T8" fmla="*/ 3991 w 1159484"/>
              <a:gd name="T9" fmla="*/ 63005 h 1674380"/>
              <a:gd name="T10" fmla="*/ 272796 w 1159484"/>
              <a:gd name="T11" fmla="*/ 1430 h 16743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59484"/>
              <a:gd name="T19" fmla="*/ 0 h 1674380"/>
              <a:gd name="T20" fmla="*/ 1159484 w 1159484"/>
              <a:gd name="T21" fmla="*/ 1674380 h 16743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59484" h="1674380">
                <a:moveTo>
                  <a:pt x="273226" y="1430"/>
                </a:moveTo>
                <a:cubicBezTo>
                  <a:pt x="545324" y="-14516"/>
                  <a:pt x="815402" y="103404"/>
                  <a:pt x="987809" y="329296"/>
                </a:cubicBezTo>
                <a:cubicBezTo>
                  <a:pt x="1217686" y="630485"/>
                  <a:pt x="1216605" y="1048522"/>
                  <a:pt x="985175" y="1348519"/>
                </a:cubicBezTo>
                <a:cubicBezTo>
                  <a:pt x="753745" y="1648515"/>
                  <a:pt x="349672" y="1755668"/>
                  <a:pt x="0" y="1609769"/>
                </a:cubicBezTo>
                <a:lnTo>
                  <a:pt x="3997" y="62957"/>
                </a:lnTo>
                <a:cubicBezTo>
                  <a:pt x="91603" y="26935"/>
                  <a:pt x="182527" y="6745"/>
                  <a:pt x="273226" y="1430"/>
                </a:cubicBezTo>
                <a:close/>
              </a:path>
            </a:pathLst>
          </a:custGeom>
          <a:solidFill>
            <a:srgbClr val="049AAB"/>
          </a:solidFill>
          <a:ln w="28575">
            <a:noFill/>
          </a:ln>
        </p:spPr>
        <p:txBody>
          <a:bodyPr lIns="0" tIns="0" rIns="107925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ru-RU" altLang="zh-CN" sz="2265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2020</a:t>
            </a:r>
            <a:endParaRPr lang="zh-CN" altLang="en-US" sz="2265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23"/>
          <p:cNvSpPr txBox="1"/>
          <p:nvPr/>
        </p:nvSpPr>
        <p:spPr>
          <a:xfrm>
            <a:off x="3361784" y="3106268"/>
            <a:ext cx="8417458" cy="346061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ru-RU" altLang="zh-CN" dirty="0" smtClean="0">
                <a:sym typeface="+mn-lt"/>
              </a:rPr>
              <a:t>Для уполномоченных (доверенных) лиц, членов комитетов по охране труда                           5 чел.</a:t>
            </a:r>
            <a:endParaRPr lang="en-GB" altLang="zh-CN" dirty="0">
              <a:sym typeface="+mn-lt"/>
            </a:endParaRPr>
          </a:p>
        </p:txBody>
      </p:sp>
      <p:sp>
        <p:nvSpPr>
          <p:cNvPr id="22" name="TextBox 24"/>
          <p:cNvSpPr txBox="1"/>
          <p:nvPr/>
        </p:nvSpPr>
        <p:spPr>
          <a:xfrm>
            <a:off x="3134787" y="2815665"/>
            <a:ext cx="5977160" cy="395305"/>
          </a:xfrm>
          <a:prstGeom prst="rect">
            <a:avLst/>
          </a:prstGeom>
          <a:noFill/>
        </p:spPr>
        <p:txBody>
          <a:bodyPr wrap="none" lIns="86683" tIns="43341" rIns="86683" bIns="43341" rtlCol="0">
            <a:spAutoFit/>
          </a:bodyPr>
          <a:lstStyle/>
          <a:p>
            <a:r>
              <a:rPr lang="ru-RU" altLang="zh-CN" sz="20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Семинар ТМПООП «Тюменский </a:t>
            </a:r>
            <a:r>
              <a:rPr lang="ru-RU" altLang="zh-CN" sz="2000" b="1" dirty="0" err="1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облсовпроф</a:t>
            </a:r>
            <a:r>
              <a:rPr lang="ru-RU" altLang="zh-CN" sz="20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»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546420" y="3898086"/>
            <a:ext cx="8265618" cy="355779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ru-RU" altLang="zh-CN" dirty="0" smtClean="0">
                <a:sym typeface="+mn-lt"/>
              </a:rPr>
              <a:t>«Школа молодого профсоюзного лидера»                                                                              110 чел.</a:t>
            </a:r>
            <a:endParaRPr lang="en-GB" altLang="zh-CN" dirty="0">
              <a:sym typeface="+mn-l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475919" y="3587930"/>
            <a:ext cx="5998000" cy="395305"/>
          </a:xfrm>
          <a:prstGeom prst="rect">
            <a:avLst/>
          </a:prstGeom>
          <a:noFill/>
        </p:spPr>
        <p:txBody>
          <a:bodyPr wrap="none" lIns="86683" tIns="43341" rIns="86683" bIns="43341" rtlCol="0">
            <a:spAutoFit/>
          </a:bodyPr>
          <a:lstStyle/>
          <a:p>
            <a:r>
              <a:rPr lang="ru-RU" altLang="zh-CN" sz="20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Семинар ТМПООП «Тюменский </a:t>
            </a:r>
            <a:r>
              <a:rPr lang="ru-RU" altLang="zh-CN" sz="2000" b="1" dirty="0" err="1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облсовпроф</a:t>
            </a:r>
            <a:r>
              <a:rPr lang="ru-RU" altLang="zh-CN" sz="20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»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3530584" y="4650974"/>
            <a:ext cx="8248658" cy="346061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«Охрана труда – страхование профессиональных рисков в педагогической профессии»   98 чел.</a:t>
            </a:r>
            <a:endParaRPr lang="en-GB" altLang="zh-CN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TextBox 24"/>
          <p:cNvSpPr txBox="1"/>
          <p:nvPr/>
        </p:nvSpPr>
        <p:spPr>
          <a:xfrm>
            <a:off x="3519726" y="4339712"/>
            <a:ext cx="3451020" cy="395305"/>
          </a:xfrm>
          <a:prstGeom prst="rect">
            <a:avLst/>
          </a:prstGeom>
          <a:noFill/>
        </p:spPr>
        <p:txBody>
          <a:bodyPr wrap="none" lIns="86683" tIns="43341" rIns="86683" bIns="43341" rtlCol="0">
            <a:spAutoFit/>
          </a:bodyPr>
          <a:lstStyle/>
          <a:p>
            <a:r>
              <a:rPr lang="ru-RU" altLang="zh-CN" sz="20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Семинар ТГО Профсоюза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7" name="TextBox 23"/>
          <p:cNvSpPr txBox="1"/>
          <p:nvPr/>
        </p:nvSpPr>
        <p:spPr>
          <a:xfrm>
            <a:off x="4741956" y="5461055"/>
            <a:ext cx="5043662" cy="346061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ru-RU" altLang="zh-CN" dirty="0" smtClean="0">
                <a:sym typeface="+mn-lt"/>
              </a:rPr>
              <a:t>«За достойный труд» в рамках Всемирного дня действий</a:t>
            </a:r>
            <a:endParaRPr lang="en-GB" altLang="zh-CN" dirty="0">
              <a:sym typeface="+mn-lt"/>
            </a:endParaRPr>
          </a:p>
        </p:txBody>
      </p:sp>
      <p:sp>
        <p:nvSpPr>
          <p:cNvPr id="28" name="TextBox 24"/>
          <p:cNvSpPr txBox="1"/>
          <p:nvPr/>
        </p:nvSpPr>
        <p:spPr>
          <a:xfrm>
            <a:off x="3667117" y="5371297"/>
            <a:ext cx="952516" cy="395305"/>
          </a:xfrm>
          <a:prstGeom prst="rect">
            <a:avLst/>
          </a:prstGeom>
          <a:noFill/>
        </p:spPr>
        <p:txBody>
          <a:bodyPr wrap="none" lIns="86683" tIns="43341" rIns="86683" bIns="43341" rtlCol="0">
            <a:spAutoFit/>
          </a:bodyPr>
          <a:lstStyle/>
          <a:p>
            <a:r>
              <a:rPr lang="ru-RU" altLang="zh-CN" sz="20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Акция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4741956" y="6165485"/>
            <a:ext cx="3468594" cy="346061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ru-RU" altLang="zh-CN" dirty="0" smtClean="0">
                <a:sym typeface="+mn-lt"/>
              </a:rPr>
              <a:t>Первомайская акция Профсоюзов</a:t>
            </a:r>
            <a:endParaRPr lang="en-GB" altLang="zh-CN" dirty="0">
              <a:sym typeface="+mn-lt"/>
            </a:endParaRPr>
          </a:p>
        </p:txBody>
      </p:sp>
      <p:sp>
        <p:nvSpPr>
          <p:cNvPr id="30" name="TextBox 24"/>
          <p:cNvSpPr txBox="1"/>
          <p:nvPr/>
        </p:nvSpPr>
        <p:spPr>
          <a:xfrm>
            <a:off x="3530584" y="6140864"/>
            <a:ext cx="952516" cy="395305"/>
          </a:xfrm>
          <a:prstGeom prst="rect">
            <a:avLst/>
          </a:prstGeom>
          <a:noFill/>
        </p:spPr>
        <p:txBody>
          <a:bodyPr wrap="none" lIns="86683" tIns="43341" rIns="86683" bIns="43341" rtlCol="0">
            <a:spAutoFit/>
          </a:bodyPr>
          <a:lstStyle/>
          <a:p>
            <a:r>
              <a:rPr lang="ru-RU" altLang="zh-CN" sz="20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Акция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" name="组合 30"/>
          <p:cNvGrpSpPr/>
          <p:nvPr/>
        </p:nvGrpSpPr>
        <p:grpSpPr>
          <a:xfrm>
            <a:off x="1128172" y="143392"/>
            <a:ext cx="11063828" cy="646331"/>
            <a:chOff x="6080760" y="1044564"/>
            <a:chExt cx="10061818" cy="646331"/>
          </a:xfrm>
        </p:grpSpPr>
        <p:sp>
          <p:nvSpPr>
            <p:cNvPr id="32" name="文本框 31"/>
            <p:cNvSpPr txBox="1"/>
            <p:nvPr/>
          </p:nvSpPr>
          <p:spPr>
            <a:xfrm>
              <a:off x="6080760" y="1044564"/>
              <a:ext cx="2233611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altLang="zh-CN" sz="3600" b="1" dirty="0" smtClean="0">
                  <a:solidFill>
                    <a:srgbClr val="049AAB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2020</a:t>
              </a:r>
              <a:endParaRPr lang="zh-CN" altLang="en-US" sz="3600" b="1" dirty="0">
                <a:solidFill>
                  <a:srgbClr val="049AAB"/>
                </a:solidFill>
                <a:latin typeface="Microsoft Yi Baiti" panose="03000500000000000000" pitchFamily="66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091768" y="1159985"/>
              <a:ext cx="90508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Повышение уровня компетенции профсоюзного актива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矩形 259"/>
          <p:cNvSpPr>
            <a:spLocks noChangeArrowheads="1"/>
          </p:cNvSpPr>
          <p:nvPr/>
        </p:nvSpPr>
        <p:spPr bwMode="auto">
          <a:xfrm>
            <a:off x="10997513" y="313038"/>
            <a:ext cx="947351" cy="3847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endParaRPr lang="zh-CN" altLang="en-US" sz="25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7" name="TextBox 23"/>
          <p:cNvSpPr txBox="1"/>
          <p:nvPr/>
        </p:nvSpPr>
        <p:spPr>
          <a:xfrm>
            <a:off x="2711285" y="2138837"/>
            <a:ext cx="9067957" cy="863125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ru-RU" altLang="zh-CN" dirty="0" smtClean="0">
                <a:sym typeface="+mn-lt"/>
              </a:rPr>
              <a:t>Реализация перехода на электронные листки нетрудоспособности и внедрение механизма прямых выплат страхового обеспечения по обязательному социальному страхованию на территории Тюменской области  </a:t>
            </a:r>
          </a:p>
          <a:p>
            <a:r>
              <a:rPr lang="ru-RU" altLang="zh-CN" dirty="0" smtClean="0">
                <a:sym typeface="+mn-lt"/>
              </a:rPr>
              <a:t>									5 чел</a:t>
            </a:r>
          </a:p>
        </p:txBody>
      </p:sp>
      <p:sp>
        <p:nvSpPr>
          <p:cNvPr id="38" name="TextBox 24"/>
          <p:cNvSpPr txBox="1"/>
          <p:nvPr/>
        </p:nvSpPr>
        <p:spPr>
          <a:xfrm>
            <a:off x="2606921" y="1548028"/>
            <a:ext cx="8824785" cy="703082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r>
              <a:rPr lang="ru-RU" altLang="zh-CN" sz="20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Семинар ТРО Фонда социального страхования РФ ТМПООП «Тюменский </a:t>
            </a:r>
            <a:r>
              <a:rPr lang="ru-RU" altLang="zh-CN" sz="2000" b="1" dirty="0" err="1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облсовпроф</a:t>
            </a:r>
            <a:r>
              <a:rPr lang="ru-RU" altLang="zh-CN" sz="20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»</a:t>
            </a:r>
          </a:p>
        </p:txBody>
      </p:sp>
      <p:sp>
        <p:nvSpPr>
          <p:cNvPr id="41" name="MH_Other_8"/>
          <p:cNvSpPr>
            <a:spLocks noChangeArrowheads="1"/>
          </p:cNvSpPr>
          <p:nvPr/>
        </p:nvSpPr>
        <p:spPr bwMode="auto">
          <a:xfrm>
            <a:off x="2818914" y="5108214"/>
            <a:ext cx="668301" cy="669925"/>
          </a:xfrm>
          <a:prstGeom prst="ellipse">
            <a:avLst/>
          </a:prstGeom>
          <a:solidFill>
            <a:srgbClr val="049AAB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400" dirty="0" smtClean="0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0</a:t>
            </a:r>
            <a:r>
              <a:rPr lang="ru-RU" altLang="zh-CN" sz="2400" dirty="0" smtClean="0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6</a:t>
            </a:r>
            <a:endParaRPr lang="zh-CN" altLang="en-US" sz="2400" dirty="0">
              <a:solidFill>
                <a:srgbClr val="FFFFFF"/>
              </a:solidFill>
              <a:latin typeface="Calibri" panose="020F0502020204030204" pitchFamily="34" charset="0"/>
              <a:ea typeface="Gungsuh" panose="02030600000101010101" pitchFamily="18" charset="-127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152525" y="2600325"/>
            <a:ext cx="1479847" cy="3571875"/>
            <a:chOff x="1152525" y="2600325"/>
            <a:chExt cx="3228975" cy="3571875"/>
          </a:xfrm>
        </p:grpSpPr>
        <p:cxnSp>
          <p:nvCxnSpPr>
            <p:cNvPr id="50" name="Прямая со стрелкой 49"/>
            <p:cNvCxnSpPr/>
            <p:nvPr/>
          </p:nvCxnSpPr>
          <p:spPr>
            <a:xfrm flipV="1">
              <a:off x="1266825" y="2600325"/>
              <a:ext cx="1876425" cy="5238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 flipV="1">
              <a:off x="1495425" y="3133725"/>
              <a:ext cx="2143125" cy="3619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>
              <a:off x="1628775" y="3857627"/>
              <a:ext cx="2590800" cy="571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>
              <a:off x="1543050" y="4267200"/>
              <a:ext cx="2838450" cy="3524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/>
            <p:nvPr/>
          </p:nvCxnSpPr>
          <p:spPr>
            <a:xfrm>
              <a:off x="1362075" y="4686300"/>
              <a:ext cx="2800350" cy="5524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/>
            <p:cNvCxnSpPr/>
            <p:nvPr/>
          </p:nvCxnSpPr>
          <p:spPr>
            <a:xfrm>
              <a:off x="1152525" y="4867275"/>
              <a:ext cx="3105150" cy="13049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23"/>
          <p:cNvSpPr txBox="1"/>
          <p:nvPr/>
        </p:nvSpPr>
        <p:spPr>
          <a:xfrm>
            <a:off x="10690615" y="5826139"/>
            <a:ext cx="932882" cy="346061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ru-RU" altLang="zh-CN" dirty="0" smtClean="0">
                <a:sym typeface="+mn-lt"/>
              </a:rPr>
              <a:t>6910 чел.</a:t>
            </a:r>
            <a:endParaRPr lang="en-GB" altLang="zh-CN" dirty="0">
              <a:sym typeface="+mn-lt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886794" y="1737360"/>
            <a:ext cx="660231" cy="1124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MH_Other_9"/>
          <p:cNvSpPr>
            <a:spLocks noChangeArrowheads="1"/>
          </p:cNvSpPr>
          <p:nvPr/>
        </p:nvSpPr>
        <p:spPr bwMode="auto">
          <a:xfrm>
            <a:off x="2664184" y="5929437"/>
            <a:ext cx="668300" cy="669925"/>
          </a:xfrm>
          <a:prstGeom prst="ellipse">
            <a:avLst/>
          </a:prstGeom>
          <a:solidFill>
            <a:srgbClr val="01304C"/>
          </a:solidFill>
          <a:ln w="28575">
            <a:noFill/>
          </a:ln>
        </p:spPr>
        <p:txBody>
          <a:bodyPr lIns="0" tIns="0" rIns="0" bIns="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1" hangingPunct="1"/>
            <a:r>
              <a:rPr lang="en-US" altLang="zh-CN" sz="2400" dirty="0" smtClean="0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0</a:t>
            </a:r>
            <a:r>
              <a:rPr lang="ru-RU" altLang="zh-CN" sz="2400" dirty="0" smtClean="0">
                <a:solidFill>
                  <a:srgbClr val="FFFFFF"/>
                </a:solidFill>
                <a:latin typeface="Calibri" panose="020F0502020204030204" pitchFamily="34" charset="0"/>
                <a:ea typeface="Gungsuh" panose="02030600000101010101" pitchFamily="18" charset="-127"/>
              </a:rPr>
              <a:t>7</a:t>
            </a:r>
            <a:endParaRPr lang="zh-CN" altLang="en-US" sz="2400" dirty="0">
              <a:solidFill>
                <a:srgbClr val="FFFFFF"/>
              </a:solidFill>
              <a:latin typeface="Calibri" panose="020F0502020204030204" pitchFamily="34" charset="0"/>
              <a:ea typeface="Gungsuh" panose="02030600000101010101" pitchFamily="18" charset="-127"/>
            </a:endParaRPr>
          </a:p>
        </p:txBody>
      </p:sp>
      <p:sp>
        <p:nvSpPr>
          <p:cNvPr id="43" name="TextBox 24"/>
          <p:cNvSpPr txBox="1"/>
          <p:nvPr/>
        </p:nvSpPr>
        <p:spPr>
          <a:xfrm>
            <a:off x="2100250" y="848544"/>
            <a:ext cx="9711788" cy="610749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VI</a:t>
            </a:r>
            <a:r>
              <a:rPr lang="ru-RU" altLang="zh-CN" sz="20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 Всероссийской тренинг-лагерь </a:t>
            </a:r>
          </a:p>
          <a:p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Подготовка </a:t>
            </a:r>
            <a:r>
              <a:rPr lang="ru-RU" altLang="zh-CN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тренеров-лекторов </a:t>
            </a:r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Общероссийского </a:t>
            </a:r>
            <a:r>
              <a:rPr lang="ru-RU" altLang="zh-CN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Профсоюза </a:t>
            </a:r>
            <a:r>
              <a:rPr lang="ru-RU" altLang="zh-CN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образования                                                      3 чел.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4" grpId="0" animBg="1"/>
      <p:bldP spid="28685" grpId="0" animBg="1"/>
      <p:bldP spid="28686" grpId="0" animBg="1"/>
      <p:bldP spid="28687" grpId="0" animBg="1"/>
      <p:bldP spid="28688" grpId="0" animBg="1"/>
      <p:bldP spid="28689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bldLvl="0" animBg="1"/>
      <p:bldP spid="31" grpId="1" bldLvl="0" animBg="1"/>
      <p:bldP spid="37" grpId="0"/>
      <p:bldP spid="38" grpId="0"/>
      <p:bldP spid="41" grpId="0" animBg="1"/>
      <p:bldP spid="34" grpId="0"/>
      <p:bldP spid="42" grpId="0" animBg="1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jep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3238</TotalTime>
  <Words>2435</Words>
  <Application>Microsoft Office PowerPoint</Application>
  <PresentationFormat>Широкоэкранный</PresentationFormat>
  <Paragraphs>427</Paragraphs>
  <Slides>21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6" baseType="lpstr">
      <vt:lpstr>맑은 고딕</vt:lpstr>
      <vt:lpstr>微软雅黑</vt:lpstr>
      <vt:lpstr>宋体</vt:lpstr>
      <vt:lpstr>Arial</vt:lpstr>
      <vt:lpstr>Bahnschrift SemiBold</vt:lpstr>
      <vt:lpstr>Calibri</vt:lpstr>
      <vt:lpstr>Comfortaa</vt:lpstr>
      <vt:lpstr>等线</vt:lpstr>
      <vt:lpstr>等线 Light</vt:lpstr>
      <vt:lpstr>Gungsuh</vt:lpstr>
      <vt:lpstr>Impact</vt:lpstr>
      <vt:lpstr>Microsoft Yi Baiti</vt:lpstr>
      <vt:lpstr>Trebuchet MS</vt:lpstr>
      <vt:lpstr>Wingdings</vt:lpstr>
      <vt:lpstr>jeppt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teacher</cp:lastModifiedBy>
  <cp:revision>295</cp:revision>
  <cp:lastPrinted>2021-03-24T09:56:05Z</cp:lastPrinted>
  <dcterms:created xsi:type="dcterms:W3CDTF">2017-09-11T00:58:00Z</dcterms:created>
  <dcterms:modified xsi:type="dcterms:W3CDTF">2021-04-07T04:01:52Z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